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2" r:id="rId1"/>
  </p:sldMasterIdLst>
  <p:notesMasterIdLst>
    <p:notesMasterId r:id="rId32"/>
  </p:notesMasterIdLst>
  <p:sldIdLst>
    <p:sldId id="256" r:id="rId2"/>
    <p:sldId id="261" r:id="rId3"/>
    <p:sldId id="259" r:id="rId4"/>
    <p:sldId id="268" r:id="rId5"/>
    <p:sldId id="337" r:id="rId6"/>
    <p:sldId id="391" r:id="rId7"/>
    <p:sldId id="392" r:id="rId8"/>
    <p:sldId id="335" r:id="rId9"/>
    <p:sldId id="288" r:id="rId10"/>
    <p:sldId id="323" r:id="rId11"/>
    <p:sldId id="324" r:id="rId12"/>
    <p:sldId id="289" r:id="rId13"/>
    <p:sldId id="325" r:id="rId14"/>
    <p:sldId id="290" r:id="rId15"/>
    <p:sldId id="291" r:id="rId16"/>
    <p:sldId id="292" r:id="rId17"/>
    <p:sldId id="338" r:id="rId18"/>
    <p:sldId id="295" r:id="rId19"/>
    <p:sldId id="296" r:id="rId20"/>
    <p:sldId id="297" r:id="rId21"/>
    <p:sldId id="298" r:id="rId22"/>
    <p:sldId id="299" r:id="rId23"/>
    <p:sldId id="386" r:id="rId24"/>
    <p:sldId id="300" r:id="rId25"/>
    <p:sldId id="388" r:id="rId26"/>
    <p:sldId id="348" r:id="rId27"/>
    <p:sldId id="389" r:id="rId28"/>
    <p:sldId id="385" r:id="rId29"/>
    <p:sldId id="293" r:id="rId30"/>
    <p:sldId id="393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1E1"/>
    <a:srgbClr val="9C9C9C"/>
    <a:srgbClr val="267300"/>
    <a:srgbClr val="C19ED6"/>
    <a:srgbClr val="7AB6F5"/>
    <a:srgbClr val="720000"/>
    <a:srgbClr val="FF0000"/>
    <a:srgbClr val="FE0000"/>
    <a:srgbClr val="00734C"/>
    <a:srgbClr val="FFD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FC6F29-C21F-499C-A79B-89B79C40F8AC}" v="5" dt="2019-09-25T01:37:27.0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980" autoAdjust="0"/>
  </p:normalViewPr>
  <p:slideViewPr>
    <p:cSldViewPr snapToGrid="0">
      <p:cViewPr varScale="1">
        <p:scale>
          <a:sx n="71" d="100"/>
          <a:sy n="71" d="100"/>
        </p:scale>
        <p:origin x="-120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148E65-00C1-4BE1-976D-7E45BF87EFD5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51AAC00A-2950-4C30-AA5F-DB8E5D368FD0}">
      <dgm:prSet phldrT="[Text]"/>
      <dgm:spPr/>
      <dgm:t>
        <a:bodyPr/>
        <a:lstStyle/>
        <a:p>
          <a:r>
            <a:rPr lang="en-US" dirty="0">
              <a:latin typeface="+mj-lt"/>
            </a:rPr>
            <a:t>7. Design Guidelines </a:t>
          </a:r>
        </a:p>
      </dgm:t>
    </dgm:pt>
    <dgm:pt modelId="{1D2BFBB0-FB52-4E35-842B-29635D476926}" type="parTrans" cxnId="{8432D6AF-7CD4-4BE2-A872-0A733C262ECC}">
      <dgm:prSet/>
      <dgm:spPr/>
      <dgm:t>
        <a:bodyPr/>
        <a:lstStyle/>
        <a:p>
          <a:endParaRPr lang="en-US"/>
        </a:p>
      </dgm:t>
    </dgm:pt>
    <dgm:pt modelId="{09AA0521-BAD4-4AC3-ABDB-B1BA53CCDF50}" type="sibTrans" cxnId="{8432D6AF-7CD4-4BE2-A872-0A733C262ECC}">
      <dgm:prSet/>
      <dgm:spPr/>
      <dgm:t>
        <a:bodyPr/>
        <a:lstStyle/>
        <a:p>
          <a:endParaRPr lang="en-US"/>
        </a:p>
      </dgm:t>
    </dgm:pt>
    <dgm:pt modelId="{7229933F-7430-4D37-A85B-5120E846A0FA}">
      <dgm:prSet phldrT="[Text]"/>
      <dgm:spPr/>
      <dgm:t>
        <a:bodyPr/>
        <a:lstStyle/>
        <a:p>
          <a:r>
            <a:rPr lang="en-US" dirty="0">
              <a:latin typeface="+mj-lt"/>
            </a:rPr>
            <a:t>1. District Standards</a:t>
          </a:r>
        </a:p>
      </dgm:t>
    </dgm:pt>
    <dgm:pt modelId="{5B968039-D329-4C78-9EBF-C0B7BC2616DB}" type="parTrans" cxnId="{544C6902-0BF7-4AA3-8A43-E2A80C075F3C}">
      <dgm:prSet/>
      <dgm:spPr/>
      <dgm:t>
        <a:bodyPr/>
        <a:lstStyle/>
        <a:p>
          <a:endParaRPr lang="en-US"/>
        </a:p>
      </dgm:t>
    </dgm:pt>
    <dgm:pt modelId="{C5A948D4-90AD-4440-BCD5-985CD13C1059}" type="sibTrans" cxnId="{544C6902-0BF7-4AA3-8A43-E2A80C075F3C}">
      <dgm:prSet/>
      <dgm:spPr/>
      <dgm:t>
        <a:bodyPr/>
        <a:lstStyle/>
        <a:p>
          <a:endParaRPr lang="en-US"/>
        </a:p>
      </dgm:t>
    </dgm:pt>
    <dgm:pt modelId="{46F85DC7-17DB-43CB-88CE-64E1EDDCF2CD}">
      <dgm:prSet phldrT="[Text]"/>
      <dgm:spPr/>
      <dgm:t>
        <a:bodyPr/>
        <a:lstStyle/>
        <a:p>
          <a:r>
            <a:rPr lang="en-US" dirty="0">
              <a:latin typeface="+mj-lt"/>
            </a:rPr>
            <a:t>2. Development Standards </a:t>
          </a:r>
        </a:p>
      </dgm:t>
    </dgm:pt>
    <dgm:pt modelId="{AF357737-296E-4C27-B437-23136E0E0A14}" type="parTrans" cxnId="{EA550404-12CE-4748-AA71-FE1EC82D9F92}">
      <dgm:prSet/>
      <dgm:spPr/>
      <dgm:t>
        <a:bodyPr/>
        <a:lstStyle/>
        <a:p>
          <a:endParaRPr lang="en-US"/>
        </a:p>
      </dgm:t>
    </dgm:pt>
    <dgm:pt modelId="{339FD210-C725-4315-B0D5-6BE36DFCFFA3}" type="sibTrans" cxnId="{EA550404-12CE-4748-AA71-FE1EC82D9F92}">
      <dgm:prSet/>
      <dgm:spPr/>
      <dgm:t>
        <a:bodyPr/>
        <a:lstStyle/>
        <a:p>
          <a:endParaRPr lang="en-US"/>
        </a:p>
      </dgm:t>
    </dgm:pt>
    <dgm:pt modelId="{B644F7CB-101C-4EC4-8D82-56CA3ED3A796}">
      <dgm:prSet phldrT="[Text]"/>
      <dgm:spPr/>
      <dgm:t>
        <a:bodyPr/>
        <a:lstStyle/>
        <a:p>
          <a:r>
            <a:rPr lang="en-US" dirty="0">
              <a:latin typeface="+mj-lt"/>
            </a:rPr>
            <a:t>3. Sign Ordinance </a:t>
          </a:r>
        </a:p>
      </dgm:t>
    </dgm:pt>
    <dgm:pt modelId="{0DC1C4BC-04A4-40CD-8157-63E2551F795C}" type="parTrans" cxnId="{240EDC19-C4EA-4675-A1DC-B4480DD2B046}">
      <dgm:prSet/>
      <dgm:spPr/>
      <dgm:t>
        <a:bodyPr/>
        <a:lstStyle/>
        <a:p>
          <a:endParaRPr lang="en-US"/>
        </a:p>
      </dgm:t>
    </dgm:pt>
    <dgm:pt modelId="{AA6AE815-2CF0-4DD2-9327-205363D09E5F}" type="sibTrans" cxnId="{240EDC19-C4EA-4675-A1DC-B4480DD2B046}">
      <dgm:prSet/>
      <dgm:spPr/>
      <dgm:t>
        <a:bodyPr/>
        <a:lstStyle/>
        <a:p>
          <a:endParaRPr lang="en-US"/>
        </a:p>
      </dgm:t>
    </dgm:pt>
    <dgm:pt modelId="{B3C36F65-E9F3-43C8-93CA-F131F6A59432}">
      <dgm:prSet phldrT="[Text]"/>
      <dgm:spPr/>
      <dgm:t>
        <a:bodyPr/>
        <a:lstStyle/>
        <a:p>
          <a:r>
            <a:rPr lang="en-US" dirty="0">
              <a:latin typeface="+mj-lt"/>
            </a:rPr>
            <a:t>5. Subdivision Ordinance </a:t>
          </a:r>
        </a:p>
      </dgm:t>
    </dgm:pt>
    <dgm:pt modelId="{4F371543-5747-438B-9F44-86561E7EC0D2}" type="parTrans" cxnId="{E0D331F4-5ECA-4F1F-9000-62F21371652F}">
      <dgm:prSet/>
      <dgm:spPr/>
      <dgm:t>
        <a:bodyPr/>
        <a:lstStyle/>
        <a:p>
          <a:endParaRPr lang="en-US"/>
        </a:p>
      </dgm:t>
    </dgm:pt>
    <dgm:pt modelId="{0DE7CC8D-311C-43F1-B286-A48B01A96CA9}" type="sibTrans" cxnId="{E0D331F4-5ECA-4F1F-9000-62F21371652F}">
      <dgm:prSet/>
      <dgm:spPr/>
      <dgm:t>
        <a:bodyPr/>
        <a:lstStyle/>
        <a:p>
          <a:endParaRPr lang="en-US"/>
        </a:p>
      </dgm:t>
    </dgm:pt>
    <dgm:pt modelId="{EBA04AA6-B038-4FEE-ADB4-BFB368904A35}">
      <dgm:prSet phldrT="[Text]"/>
      <dgm:spPr/>
      <dgm:t>
        <a:bodyPr/>
        <a:lstStyle/>
        <a:p>
          <a:r>
            <a:rPr lang="en-US" dirty="0">
              <a:latin typeface="+mj-lt"/>
            </a:rPr>
            <a:t>6. Administrative Standards </a:t>
          </a:r>
        </a:p>
      </dgm:t>
    </dgm:pt>
    <dgm:pt modelId="{B000B03E-6299-4B2B-BE22-4F52664CFF03}" type="parTrans" cxnId="{166ED74D-4B27-4A2A-B45A-0D0F7AC6F90B}">
      <dgm:prSet/>
      <dgm:spPr/>
      <dgm:t>
        <a:bodyPr/>
        <a:lstStyle/>
        <a:p>
          <a:endParaRPr lang="en-US"/>
        </a:p>
      </dgm:t>
    </dgm:pt>
    <dgm:pt modelId="{94273BB1-7083-4792-B4B3-23FFEAE172E6}" type="sibTrans" cxnId="{166ED74D-4B27-4A2A-B45A-0D0F7AC6F90B}">
      <dgm:prSet/>
      <dgm:spPr/>
      <dgm:t>
        <a:bodyPr/>
        <a:lstStyle/>
        <a:p>
          <a:endParaRPr lang="en-US"/>
        </a:p>
      </dgm:t>
    </dgm:pt>
    <dgm:pt modelId="{C780CA80-EDC9-41B1-8414-65E670E594A0}">
      <dgm:prSet phldrT="[Text]"/>
      <dgm:spPr/>
      <dgm:t>
        <a:bodyPr/>
        <a:lstStyle/>
        <a:p>
          <a:r>
            <a:rPr lang="en-US" dirty="0">
              <a:latin typeface="+mj-lt"/>
            </a:rPr>
            <a:t>4. Planned Unit Development</a:t>
          </a:r>
        </a:p>
      </dgm:t>
    </dgm:pt>
    <dgm:pt modelId="{CA0C1AF3-BC12-496A-87B4-4BDBE83DFFD9}" type="parTrans" cxnId="{FC771A9B-A1E9-4829-A850-290EE73E0D46}">
      <dgm:prSet/>
      <dgm:spPr/>
      <dgm:t>
        <a:bodyPr/>
        <a:lstStyle/>
        <a:p>
          <a:endParaRPr lang="en-US"/>
        </a:p>
      </dgm:t>
    </dgm:pt>
    <dgm:pt modelId="{E80AA645-A5D7-42D6-A2B8-3BF19753BA30}" type="sibTrans" cxnId="{FC771A9B-A1E9-4829-A850-290EE73E0D46}">
      <dgm:prSet/>
      <dgm:spPr/>
      <dgm:t>
        <a:bodyPr/>
        <a:lstStyle/>
        <a:p>
          <a:endParaRPr lang="en-US"/>
        </a:p>
      </dgm:t>
    </dgm:pt>
    <dgm:pt modelId="{2C581F8C-2497-44A2-BF35-2C56AE75E714}" type="pres">
      <dgm:prSet presAssocID="{41148E65-00C1-4BE1-976D-7E45BF87EFD5}" presName="Name0" presStyleCnt="0">
        <dgm:presLayoutVars>
          <dgm:dir/>
          <dgm:resizeHandles val="exact"/>
        </dgm:presLayoutVars>
      </dgm:prSet>
      <dgm:spPr/>
    </dgm:pt>
    <dgm:pt modelId="{7DEC7517-094A-46E4-8EDA-A7BCFB111517}" type="pres">
      <dgm:prSet presAssocID="{41148E65-00C1-4BE1-976D-7E45BF87EFD5}" presName="arrow" presStyleLbl="bgShp" presStyleIdx="0" presStyleCnt="1"/>
      <dgm:spPr/>
    </dgm:pt>
    <dgm:pt modelId="{149F8B39-AB66-40B9-95D9-C0A288675368}" type="pres">
      <dgm:prSet presAssocID="{41148E65-00C1-4BE1-976D-7E45BF87EFD5}" presName="points" presStyleCnt="0"/>
      <dgm:spPr/>
    </dgm:pt>
    <dgm:pt modelId="{CD86EE03-6886-40EF-95D1-FDA96CE460E9}" type="pres">
      <dgm:prSet presAssocID="{7229933F-7430-4D37-A85B-5120E846A0FA}" presName="compositeA" presStyleCnt="0"/>
      <dgm:spPr/>
    </dgm:pt>
    <dgm:pt modelId="{2C83B8C3-DE9E-4697-BE8B-82AD6F2B8FD1}" type="pres">
      <dgm:prSet presAssocID="{7229933F-7430-4D37-A85B-5120E846A0FA}" presName="textA" presStyleLbl="revTx" presStyleIdx="0" presStyleCnt="7" custLinFactNeighborX="203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CAD1E6-751E-4CB5-80E4-48E0B88402E3}" type="pres">
      <dgm:prSet presAssocID="{7229933F-7430-4D37-A85B-5120E846A0FA}" presName="circleA" presStyleLbl="node1" presStyleIdx="0" presStyleCnt="7" custLinFactNeighborX="7939"/>
      <dgm:spPr>
        <a:solidFill>
          <a:srgbClr val="92D050"/>
        </a:solidFill>
      </dgm:spPr>
    </dgm:pt>
    <dgm:pt modelId="{724222A6-E94A-4235-8A33-5A2A3AA23A66}" type="pres">
      <dgm:prSet presAssocID="{7229933F-7430-4D37-A85B-5120E846A0FA}" presName="spaceA" presStyleCnt="0"/>
      <dgm:spPr/>
    </dgm:pt>
    <dgm:pt modelId="{E4D9728C-8770-4E03-B2EC-085FA2E5404B}" type="pres">
      <dgm:prSet presAssocID="{C5A948D4-90AD-4440-BCD5-985CD13C1059}" presName="space" presStyleCnt="0"/>
      <dgm:spPr/>
    </dgm:pt>
    <dgm:pt modelId="{7B0C06AB-0805-45E4-A0F9-515DC8EB32D7}" type="pres">
      <dgm:prSet presAssocID="{46F85DC7-17DB-43CB-88CE-64E1EDDCF2CD}" presName="compositeB" presStyleCnt="0"/>
      <dgm:spPr/>
    </dgm:pt>
    <dgm:pt modelId="{D15CF04E-F84D-4F0B-B3C8-99774EF26982}" type="pres">
      <dgm:prSet presAssocID="{46F85DC7-17DB-43CB-88CE-64E1EDDCF2CD}" presName="textB" presStyleLbl="revTx" presStyleIdx="1" presStyleCnt="7" custLinFactNeighborX="4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B11544-CD3F-4A3B-A4B2-7AAA3F62F09F}" type="pres">
      <dgm:prSet presAssocID="{46F85DC7-17DB-43CB-88CE-64E1EDDCF2CD}" presName="circleB" presStyleLbl="node1" presStyleIdx="1" presStyleCnt="7" custLinFactNeighborX="7939"/>
      <dgm:spPr>
        <a:solidFill>
          <a:srgbClr val="92D050"/>
        </a:solidFill>
      </dgm:spPr>
    </dgm:pt>
    <dgm:pt modelId="{7F53C2E3-7855-4FB8-86AE-BEB97FB46D78}" type="pres">
      <dgm:prSet presAssocID="{46F85DC7-17DB-43CB-88CE-64E1EDDCF2CD}" presName="spaceB" presStyleCnt="0"/>
      <dgm:spPr/>
    </dgm:pt>
    <dgm:pt modelId="{64350436-65B7-47EF-A416-99346AB946D8}" type="pres">
      <dgm:prSet presAssocID="{339FD210-C725-4315-B0D5-6BE36DFCFFA3}" presName="space" presStyleCnt="0"/>
      <dgm:spPr/>
    </dgm:pt>
    <dgm:pt modelId="{733E9C8A-5790-43E9-99CA-897FA3E6D8C8}" type="pres">
      <dgm:prSet presAssocID="{B644F7CB-101C-4EC4-8D82-56CA3ED3A796}" presName="compositeA" presStyleCnt="0"/>
      <dgm:spPr/>
    </dgm:pt>
    <dgm:pt modelId="{5D74CA53-06BD-4C71-AFE4-28F8EC832B11}" type="pres">
      <dgm:prSet presAssocID="{B644F7CB-101C-4EC4-8D82-56CA3ED3A796}" presName="textA" presStyleLbl="revTx" presStyleIdx="2" presStyleCnt="7" custLinFactNeighborX="4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87E251-2057-42AF-B3DB-1B2885F4EBF5}" type="pres">
      <dgm:prSet presAssocID="{B644F7CB-101C-4EC4-8D82-56CA3ED3A796}" presName="circleA" presStyleLbl="node1" presStyleIdx="2" presStyleCnt="7" custLinFactNeighborX="7939"/>
      <dgm:spPr>
        <a:solidFill>
          <a:srgbClr val="92D050"/>
        </a:solidFill>
      </dgm:spPr>
    </dgm:pt>
    <dgm:pt modelId="{3F14851F-3982-4AEF-B914-01D842FFB185}" type="pres">
      <dgm:prSet presAssocID="{B644F7CB-101C-4EC4-8D82-56CA3ED3A796}" presName="spaceA" presStyleCnt="0"/>
      <dgm:spPr/>
    </dgm:pt>
    <dgm:pt modelId="{895BC72E-284C-47B1-9BCE-960F7CD34C56}" type="pres">
      <dgm:prSet presAssocID="{AA6AE815-2CF0-4DD2-9327-205363D09E5F}" presName="space" presStyleCnt="0"/>
      <dgm:spPr/>
    </dgm:pt>
    <dgm:pt modelId="{02E058A0-2212-4E06-802F-34E95F65E2A4}" type="pres">
      <dgm:prSet presAssocID="{C780CA80-EDC9-41B1-8414-65E670E594A0}" presName="compositeB" presStyleCnt="0"/>
      <dgm:spPr/>
    </dgm:pt>
    <dgm:pt modelId="{1FACE418-477C-47FC-A256-0E16A9C0D589}" type="pres">
      <dgm:prSet presAssocID="{C780CA80-EDC9-41B1-8414-65E670E594A0}" presName="textB" presStyleLbl="revTx" presStyleIdx="3" presStyleCnt="7" custLinFactNeighborX="4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383B15-1FD9-480B-9603-F30E942172E9}" type="pres">
      <dgm:prSet presAssocID="{C780CA80-EDC9-41B1-8414-65E670E594A0}" presName="circleB" presStyleLbl="node1" presStyleIdx="3" presStyleCnt="7" custLinFactNeighborX="7939"/>
      <dgm:spPr>
        <a:solidFill>
          <a:srgbClr val="92D050"/>
        </a:solidFill>
      </dgm:spPr>
    </dgm:pt>
    <dgm:pt modelId="{C1BF0964-EE94-4CBB-BE85-10342F016580}" type="pres">
      <dgm:prSet presAssocID="{C780CA80-EDC9-41B1-8414-65E670E594A0}" presName="spaceB" presStyleCnt="0"/>
      <dgm:spPr/>
    </dgm:pt>
    <dgm:pt modelId="{8C2F278E-E696-4E20-999F-D0EEDE947FDE}" type="pres">
      <dgm:prSet presAssocID="{E80AA645-A5D7-42D6-A2B8-3BF19753BA30}" presName="space" presStyleCnt="0"/>
      <dgm:spPr/>
    </dgm:pt>
    <dgm:pt modelId="{D9E63A0F-2867-4D3B-B545-668734531C95}" type="pres">
      <dgm:prSet presAssocID="{B3C36F65-E9F3-43C8-93CA-F131F6A59432}" presName="compositeA" presStyleCnt="0"/>
      <dgm:spPr/>
    </dgm:pt>
    <dgm:pt modelId="{8D3FFEB0-E801-4392-B7BB-BCE2C3CA49AE}" type="pres">
      <dgm:prSet presAssocID="{B3C36F65-E9F3-43C8-93CA-F131F6A59432}" presName="textA" presStyleLbl="revTx" presStyleIdx="4" presStyleCnt="7" custLinFactNeighborX="4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B3D4C-A96A-4001-9C9B-A1B41D360FAE}" type="pres">
      <dgm:prSet presAssocID="{B3C36F65-E9F3-43C8-93CA-F131F6A59432}" presName="circleA" presStyleLbl="node1" presStyleIdx="4" presStyleCnt="7" custLinFactNeighborX="7939"/>
      <dgm:spPr>
        <a:solidFill>
          <a:srgbClr val="92D050"/>
        </a:solidFill>
      </dgm:spPr>
    </dgm:pt>
    <dgm:pt modelId="{6D9DEDB0-17D8-4ABC-AB92-E5CB9FF35B5B}" type="pres">
      <dgm:prSet presAssocID="{B3C36F65-E9F3-43C8-93CA-F131F6A59432}" presName="spaceA" presStyleCnt="0"/>
      <dgm:spPr/>
    </dgm:pt>
    <dgm:pt modelId="{EF2BD566-C1CB-4714-BC73-2338F720EC4C}" type="pres">
      <dgm:prSet presAssocID="{0DE7CC8D-311C-43F1-B286-A48B01A96CA9}" presName="space" presStyleCnt="0"/>
      <dgm:spPr/>
    </dgm:pt>
    <dgm:pt modelId="{062D6286-F7AC-437C-B6AD-56FA1783EE17}" type="pres">
      <dgm:prSet presAssocID="{EBA04AA6-B038-4FEE-ADB4-BFB368904A35}" presName="compositeB" presStyleCnt="0"/>
      <dgm:spPr/>
    </dgm:pt>
    <dgm:pt modelId="{C1249024-9FC7-4EE3-B719-4A83FEB9A8F2}" type="pres">
      <dgm:prSet presAssocID="{EBA04AA6-B038-4FEE-ADB4-BFB368904A35}" presName="textB" presStyleLbl="revTx" presStyleIdx="5" presStyleCnt="7" custLinFactNeighborX="4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1E4D04-AF44-462C-92A4-BB887123F422}" type="pres">
      <dgm:prSet presAssocID="{EBA04AA6-B038-4FEE-ADB4-BFB368904A35}" presName="circleB" presStyleLbl="node1" presStyleIdx="5" presStyleCnt="7" custLinFactNeighborX="7939"/>
      <dgm:spPr>
        <a:solidFill>
          <a:srgbClr val="92D050"/>
        </a:solidFill>
      </dgm:spPr>
    </dgm:pt>
    <dgm:pt modelId="{B92C4623-1153-481F-9993-3480E8D850AC}" type="pres">
      <dgm:prSet presAssocID="{EBA04AA6-B038-4FEE-ADB4-BFB368904A35}" presName="spaceB" presStyleCnt="0"/>
      <dgm:spPr/>
    </dgm:pt>
    <dgm:pt modelId="{C74DA8FC-6E59-47E7-A7E3-39304E506012}" type="pres">
      <dgm:prSet presAssocID="{94273BB1-7083-4792-B4B3-23FFEAE172E6}" presName="space" presStyleCnt="0"/>
      <dgm:spPr/>
    </dgm:pt>
    <dgm:pt modelId="{AEA557C2-B1EB-47EA-BEC6-D79C8BD0FC1F}" type="pres">
      <dgm:prSet presAssocID="{51AAC00A-2950-4C30-AA5F-DB8E5D368FD0}" presName="compositeA" presStyleCnt="0"/>
      <dgm:spPr/>
    </dgm:pt>
    <dgm:pt modelId="{DD4C1062-52D1-42E5-A778-3AB7726C1F5B}" type="pres">
      <dgm:prSet presAssocID="{51AAC00A-2950-4C30-AA5F-DB8E5D368FD0}" presName="textA" presStyleLbl="revTx" presStyleIdx="6" presStyleCnt="7" custLinFactNeighborX="4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253D05-5B50-44F3-A4B1-5E489B436AA2}" type="pres">
      <dgm:prSet presAssocID="{51AAC00A-2950-4C30-AA5F-DB8E5D368FD0}" presName="circleA" presStyleLbl="node1" presStyleIdx="6" presStyleCnt="7" custLinFactNeighborX="7939"/>
      <dgm:spPr>
        <a:solidFill>
          <a:srgbClr val="92D050"/>
        </a:solidFill>
      </dgm:spPr>
    </dgm:pt>
    <dgm:pt modelId="{2046FA0E-99FB-4699-84AD-D8F5A1553CC5}" type="pres">
      <dgm:prSet presAssocID="{51AAC00A-2950-4C30-AA5F-DB8E5D368FD0}" presName="spaceA" presStyleCnt="0"/>
      <dgm:spPr/>
    </dgm:pt>
  </dgm:ptLst>
  <dgm:cxnLst>
    <dgm:cxn modelId="{DA79D539-6BE0-465E-8D1D-A6670BEC324A}" type="presOf" srcId="{7229933F-7430-4D37-A85B-5120E846A0FA}" destId="{2C83B8C3-DE9E-4697-BE8B-82AD6F2B8FD1}" srcOrd="0" destOrd="0" presId="urn:microsoft.com/office/officeart/2005/8/layout/hProcess11"/>
    <dgm:cxn modelId="{F84584FD-0F41-48DC-B6D5-72724E728F3A}" type="presOf" srcId="{46F85DC7-17DB-43CB-88CE-64E1EDDCF2CD}" destId="{D15CF04E-F84D-4F0B-B3C8-99774EF26982}" srcOrd="0" destOrd="0" presId="urn:microsoft.com/office/officeart/2005/8/layout/hProcess11"/>
    <dgm:cxn modelId="{E0D331F4-5ECA-4F1F-9000-62F21371652F}" srcId="{41148E65-00C1-4BE1-976D-7E45BF87EFD5}" destId="{B3C36F65-E9F3-43C8-93CA-F131F6A59432}" srcOrd="4" destOrd="0" parTransId="{4F371543-5747-438B-9F44-86561E7EC0D2}" sibTransId="{0DE7CC8D-311C-43F1-B286-A48B01A96CA9}"/>
    <dgm:cxn modelId="{8432D6AF-7CD4-4BE2-A872-0A733C262ECC}" srcId="{41148E65-00C1-4BE1-976D-7E45BF87EFD5}" destId="{51AAC00A-2950-4C30-AA5F-DB8E5D368FD0}" srcOrd="6" destOrd="0" parTransId="{1D2BFBB0-FB52-4E35-842B-29635D476926}" sibTransId="{09AA0521-BAD4-4AC3-ABDB-B1BA53CCDF50}"/>
    <dgm:cxn modelId="{C7B2CFB7-3371-4217-B902-B7876C2FEF40}" type="presOf" srcId="{C780CA80-EDC9-41B1-8414-65E670E594A0}" destId="{1FACE418-477C-47FC-A256-0E16A9C0D589}" srcOrd="0" destOrd="0" presId="urn:microsoft.com/office/officeart/2005/8/layout/hProcess11"/>
    <dgm:cxn modelId="{EA550404-12CE-4748-AA71-FE1EC82D9F92}" srcId="{41148E65-00C1-4BE1-976D-7E45BF87EFD5}" destId="{46F85DC7-17DB-43CB-88CE-64E1EDDCF2CD}" srcOrd="1" destOrd="0" parTransId="{AF357737-296E-4C27-B437-23136E0E0A14}" sibTransId="{339FD210-C725-4315-B0D5-6BE36DFCFFA3}"/>
    <dgm:cxn modelId="{872324C2-F164-4119-857B-841ACC70C91E}" type="presOf" srcId="{EBA04AA6-B038-4FEE-ADB4-BFB368904A35}" destId="{C1249024-9FC7-4EE3-B719-4A83FEB9A8F2}" srcOrd="0" destOrd="0" presId="urn:microsoft.com/office/officeart/2005/8/layout/hProcess11"/>
    <dgm:cxn modelId="{ECFE81BE-6D82-488B-A1C7-A9C20D3B36C4}" type="presOf" srcId="{41148E65-00C1-4BE1-976D-7E45BF87EFD5}" destId="{2C581F8C-2497-44A2-BF35-2C56AE75E714}" srcOrd="0" destOrd="0" presId="urn:microsoft.com/office/officeart/2005/8/layout/hProcess11"/>
    <dgm:cxn modelId="{544C6902-0BF7-4AA3-8A43-E2A80C075F3C}" srcId="{41148E65-00C1-4BE1-976D-7E45BF87EFD5}" destId="{7229933F-7430-4D37-A85B-5120E846A0FA}" srcOrd="0" destOrd="0" parTransId="{5B968039-D329-4C78-9EBF-C0B7BC2616DB}" sibTransId="{C5A948D4-90AD-4440-BCD5-985CD13C1059}"/>
    <dgm:cxn modelId="{240EDC19-C4EA-4675-A1DC-B4480DD2B046}" srcId="{41148E65-00C1-4BE1-976D-7E45BF87EFD5}" destId="{B644F7CB-101C-4EC4-8D82-56CA3ED3A796}" srcOrd="2" destOrd="0" parTransId="{0DC1C4BC-04A4-40CD-8157-63E2551F795C}" sibTransId="{AA6AE815-2CF0-4DD2-9327-205363D09E5F}"/>
    <dgm:cxn modelId="{E604566D-780A-4AAA-815A-472C0B2439CB}" type="presOf" srcId="{B3C36F65-E9F3-43C8-93CA-F131F6A59432}" destId="{8D3FFEB0-E801-4392-B7BB-BCE2C3CA49AE}" srcOrd="0" destOrd="0" presId="urn:microsoft.com/office/officeart/2005/8/layout/hProcess11"/>
    <dgm:cxn modelId="{74BC1DB3-C47A-4C19-8F63-BAFDAA322EB8}" type="presOf" srcId="{51AAC00A-2950-4C30-AA5F-DB8E5D368FD0}" destId="{DD4C1062-52D1-42E5-A778-3AB7726C1F5B}" srcOrd="0" destOrd="0" presId="urn:microsoft.com/office/officeart/2005/8/layout/hProcess11"/>
    <dgm:cxn modelId="{FC771A9B-A1E9-4829-A850-290EE73E0D46}" srcId="{41148E65-00C1-4BE1-976D-7E45BF87EFD5}" destId="{C780CA80-EDC9-41B1-8414-65E670E594A0}" srcOrd="3" destOrd="0" parTransId="{CA0C1AF3-BC12-496A-87B4-4BDBE83DFFD9}" sibTransId="{E80AA645-A5D7-42D6-A2B8-3BF19753BA30}"/>
    <dgm:cxn modelId="{166ED74D-4B27-4A2A-B45A-0D0F7AC6F90B}" srcId="{41148E65-00C1-4BE1-976D-7E45BF87EFD5}" destId="{EBA04AA6-B038-4FEE-ADB4-BFB368904A35}" srcOrd="5" destOrd="0" parTransId="{B000B03E-6299-4B2B-BE22-4F52664CFF03}" sibTransId="{94273BB1-7083-4792-B4B3-23FFEAE172E6}"/>
    <dgm:cxn modelId="{FB99F623-485A-4506-956D-C2D1CBC35963}" type="presOf" srcId="{B644F7CB-101C-4EC4-8D82-56CA3ED3A796}" destId="{5D74CA53-06BD-4C71-AFE4-28F8EC832B11}" srcOrd="0" destOrd="0" presId="urn:microsoft.com/office/officeart/2005/8/layout/hProcess11"/>
    <dgm:cxn modelId="{CEEA7009-E39A-4FC1-B430-592266E692DF}" type="presParOf" srcId="{2C581F8C-2497-44A2-BF35-2C56AE75E714}" destId="{7DEC7517-094A-46E4-8EDA-A7BCFB111517}" srcOrd="0" destOrd="0" presId="urn:microsoft.com/office/officeart/2005/8/layout/hProcess11"/>
    <dgm:cxn modelId="{55CAE4E9-21EA-4B37-AF86-D1065AEB2DF9}" type="presParOf" srcId="{2C581F8C-2497-44A2-BF35-2C56AE75E714}" destId="{149F8B39-AB66-40B9-95D9-C0A288675368}" srcOrd="1" destOrd="0" presId="urn:microsoft.com/office/officeart/2005/8/layout/hProcess11"/>
    <dgm:cxn modelId="{E5591872-650F-489B-9367-942A4F554FDE}" type="presParOf" srcId="{149F8B39-AB66-40B9-95D9-C0A288675368}" destId="{CD86EE03-6886-40EF-95D1-FDA96CE460E9}" srcOrd="0" destOrd="0" presId="urn:microsoft.com/office/officeart/2005/8/layout/hProcess11"/>
    <dgm:cxn modelId="{DADF8A32-4D5B-4BE2-A0DA-6D92C895BA48}" type="presParOf" srcId="{CD86EE03-6886-40EF-95D1-FDA96CE460E9}" destId="{2C83B8C3-DE9E-4697-BE8B-82AD6F2B8FD1}" srcOrd="0" destOrd="0" presId="urn:microsoft.com/office/officeart/2005/8/layout/hProcess11"/>
    <dgm:cxn modelId="{FF61A9D4-1A4C-487D-B026-892EC9AA72AD}" type="presParOf" srcId="{CD86EE03-6886-40EF-95D1-FDA96CE460E9}" destId="{69CAD1E6-751E-4CB5-80E4-48E0B88402E3}" srcOrd="1" destOrd="0" presId="urn:microsoft.com/office/officeart/2005/8/layout/hProcess11"/>
    <dgm:cxn modelId="{B6A0993E-F7CB-4714-80F3-326F22B19979}" type="presParOf" srcId="{CD86EE03-6886-40EF-95D1-FDA96CE460E9}" destId="{724222A6-E94A-4235-8A33-5A2A3AA23A66}" srcOrd="2" destOrd="0" presId="urn:microsoft.com/office/officeart/2005/8/layout/hProcess11"/>
    <dgm:cxn modelId="{174C8828-E22A-49A9-8226-30A32954D517}" type="presParOf" srcId="{149F8B39-AB66-40B9-95D9-C0A288675368}" destId="{E4D9728C-8770-4E03-B2EC-085FA2E5404B}" srcOrd="1" destOrd="0" presId="urn:microsoft.com/office/officeart/2005/8/layout/hProcess11"/>
    <dgm:cxn modelId="{B89DFA19-8C72-4F5C-A3E9-4DF51CA7B8AD}" type="presParOf" srcId="{149F8B39-AB66-40B9-95D9-C0A288675368}" destId="{7B0C06AB-0805-45E4-A0F9-515DC8EB32D7}" srcOrd="2" destOrd="0" presId="urn:microsoft.com/office/officeart/2005/8/layout/hProcess11"/>
    <dgm:cxn modelId="{9082FC99-48C3-45BE-82BE-0EC2C6B3AC73}" type="presParOf" srcId="{7B0C06AB-0805-45E4-A0F9-515DC8EB32D7}" destId="{D15CF04E-F84D-4F0B-B3C8-99774EF26982}" srcOrd="0" destOrd="0" presId="urn:microsoft.com/office/officeart/2005/8/layout/hProcess11"/>
    <dgm:cxn modelId="{1CA7AAA3-4960-4602-A1DA-9145A6D933B2}" type="presParOf" srcId="{7B0C06AB-0805-45E4-A0F9-515DC8EB32D7}" destId="{23B11544-CD3F-4A3B-A4B2-7AAA3F62F09F}" srcOrd="1" destOrd="0" presId="urn:microsoft.com/office/officeart/2005/8/layout/hProcess11"/>
    <dgm:cxn modelId="{DF340988-E683-404C-8E81-839AB36043F8}" type="presParOf" srcId="{7B0C06AB-0805-45E4-A0F9-515DC8EB32D7}" destId="{7F53C2E3-7855-4FB8-86AE-BEB97FB46D78}" srcOrd="2" destOrd="0" presId="urn:microsoft.com/office/officeart/2005/8/layout/hProcess11"/>
    <dgm:cxn modelId="{C777FBBA-E562-4FA9-8BD1-43BF1E859061}" type="presParOf" srcId="{149F8B39-AB66-40B9-95D9-C0A288675368}" destId="{64350436-65B7-47EF-A416-99346AB946D8}" srcOrd="3" destOrd="0" presId="urn:microsoft.com/office/officeart/2005/8/layout/hProcess11"/>
    <dgm:cxn modelId="{6BD4BB3D-2455-4976-A186-1A9425B95235}" type="presParOf" srcId="{149F8B39-AB66-40B9-95D9-C0A288675368}" destId="{733E9C8A-5790-43E9-99CA-897FA3E6D8C8}" srcOrd="4" destOrd="0" presId="urn:microsoft.com/office/officeart/2005/8/layout/hProcess11"/>
    <dgm:cxn modelId="{455AC484-0D70-40F0-B059-AA0C2ADD277F}" type="presParOf" srcId="{733E9C8A-5790-43E9-99CA-897FA3E6D8C8}" destId="{5D74CA53-06BD-4C71-AFE4-28F8EC832B11}" srcOrd="0" destOrd="0" presId="urn:microsoft.com/office/officeart/2005/8/layout/hProcess11"/>
    <dgm:cxn modelId="{C39E1E62-EEE3-4B87-8E80-B82E8338B98F}" type="presParOf" srcId="{733E9C8A-5790-43E9-99CA-897FA3E6D8C8}" destId="{4B87E251-2057-42AF-B3DB-1B2885F4EBF5}" srcOrd="1" destOrd="0" presId="urn:microsoft.com/office/officeart/2005/8/layout/hProcess11"/>
    <dgm:cxn modelId="{639E43DC-EE92-4260-8F42-FEF222A4986D}" type="presParOf" srcId="{733E9C8A-5790-43E9-99CA-897FA3E6D8C8}" destId="{3F14851F-3982-4AEF-B914-01D842FFB185}" srcOrd="2" destOrd="0" presId="urn:microsoft.com/office/officeart/2005/8/layout/hProcess11"/>
    <dgm:cxn modelId="{C566631C-5BE4-436F-A089-0837B099848C}" type="presParOf" srcId="{149F8B39-AB66-40B9-95D9-C0A288675368}" destId="{895BC72E-284C-47B1-9BCE-960F7CD34C56}" srcOrd="5" destOrd="0" presId="urn:microsoft.com/office/officeart/2005/8/layout/hProcess11"/>
    <dgm:cxn modelId="{29F1D8D1-14BB-43DF-9F2B-E9FE40901D75}" type="presParOf" srcId="{149F8B39-AB66-40B9-95D9-C0A288675368}" destId="{02E058A0-2212-4E06-802F-34E95F65E2A4}" srcOrd="6" destOrd="0" presId="urn:microsoft.com/office/officeart/2005/8/layout/hProcess11"/>
    <dgm:cxn modelId="{DF4BFAD3-72A5-475A-971C-2E7B7B84FD8A}" type="presParOf" srcId="{02E058A0-2212-4E06-802F-34E95F65E2A4}" destId="{1FACE418-477C-47FC-A256-0E16A9C0D589}" srcOrd="0" destOrd="0" presId="urn:microsoft.com/office/officeart/2005/8/layout/hProcess11"/>
    <dgm:cxn modelId="{95A777A2-FB17-4BB2-A2A0-BFBE2A9486F8}" type="presParOf" srcId="{02E058A0-2212-4E06-802F-34E95F65E2A4}" destId="{D9383B15-1FD9-480B-9603-F30E942172E9}" srcOrd="1" destOrd="0" presId="urn:microsoft.com/office/officeart/2005/8/layout/hProcess11"/>
    <dgm:cxn modelId="{DF75895B-CE36-41C4-8B1D-4E5D430828DD}" type="presParOf" srcId="{02E058A0-2212-4E06-802F-34E95F65E2A4}" destId="{C1BF0964-EE94-4CBB-BE85-10342F016580}" srcOrd="2" destOrd="0" presId="urn:microsoft.com/office/officeart/2005/8/layout/hProcess11"/>
    <dgm:cxn modelId="{2B2D28A7-D450-4906-90B8-3A74D9775DA8}" type="presParOf" srcId="{149F8B39-AB66-40B9-95D9-C0A288675368}" destId="{8C2F278E-E696-4E20-999F-D0EEDE947FDE}" srcOrd="7" destOrd="0" presId="urn:microsoft.com/office/officeart/2005/8/layout/hProcess11"/>
    <dgm:cxn modelId="{20D6BF8A-F846-40ED-B46A-FC6F4D2C189F}" type="presParOf" srcId="{149F8B39-AB66-40B9-95D9-C0A288675368}" destId="{D9E63A0F-2867-4D3B-B545-668734531C95}" srcOrd="8" destOrd="0" presId="urn:microsoft.com/office/officeart/2005/8/layout/hProcess11"/>
    <dgm:cxn modelId="{3F755F0E-98DD-4D0A-8029-2DF84179A58B}" type="presParOf" srcId="{D9E63A0F-2867-4D3B-B545-668734531C95}" destId="{8D3FFEB0-E801-4392-B7BB-BCE2C3CA49AE}" srcOrd="0" destOrd="0" presId="urn:microsoft.com/office/officeart/2005/8/layout/hProcess11"/>
    <dgm:cxn modelId="{21B222F5-C356-4F5E-AA2E-3ECDB0738DA4}" type="presParOf" srcId="{D9E63A0F-2867-4D3B-B545-668734531C95}" destId="{75DB3D4C-A96A-4001-9C9B-A1B41D360FAE}" srcOrd="1" destOrd="0" presId="urn:microsoft.com/office/officeart/2005/8/layout/hProcess11"/>
    <dgm:cxn modelId="{70067207-7EC7-42AE-891D-5FE0FAA0F92F}" type="presParOf" srcId="{D9E63A0F-2867-4D3B-B545-668734531C95}" destId="{6D9DEDB0-17D8-4ABC-AB92-E5CB9FF35B5B}" srcOrd="2" destOrd="0" presId="urn:microsoft.com/office/officeart/2005/8/layout/hProcess11"/>
    <dgm:cxn modelId="{71DC2395-2CA8-407C-9F50-6C74E0A0617B}" type="presParOf" srcId="{149F8B39-AB66-40B9-95D9-C0A288675368}" destId="{EF2BD566-C1CB-4714-BC73-2338F720EC4C}" srcOrd="9" destOrd="0" presId="urn:microsoft.com/office/officeart/2005/8/layout/hProcess11"/>
    <dgm:cxn modelId="{3AB51C27-1BAD-426A-862E-E62DF651E860}" type="presParOf" srcId="{149F8B39-AB66-40B9-95D9-C0A288675368}" destId="{062D6286-F7AC-437C-B6AD-56FA1783EE17}" srcOrd="10" destOrd="0" presId="urn:microsoft.com/office/officeart/2005/8/layout/hProcess11"/>
    <dgm:cxn modelId="{65E8BE72-1CE4-4395-9E49-8F5AACE7840B}" type="presParOf" srcId="{062D6286-F7AC-437C-B6AD-56FA1783EE17}" destId="{C1249024-9FC7-4EE3-B719-4A83FEB9A8F2}" srcOrd="0" destOrd="0" presId="urn:microsoft.com/office/officeart/2005/8/layout/hProcess11"/>
    <dgm:cxn modelId="{C6E856DF-BF51-4D90-A19D-9AF9F1B6958D}" type="presParOf" srcId="{062D6286-F7AC-437C-B6AD-56FA1783EE17}" destId="{2D1E4D04-AF44-462C-92A4-BB887123F422}" srcOrd="1" destOrd="0" presId="urn:microsoft.com/office/officeart/2005/8/layout/hProcess11"/>
    <dgm:cxn modelId="{145D990C-50F0-466F-BFF8-9CFF58870E03}" type="presParOf" srcId="{062D6286-F7AC-437C-B6AD-56FA1783EE17}" destId="{B92C4623-1153-481F-9993-3480E8D850AC}" srcOrd="2" destOrd="0" presId="urn:microsoft.com/office/officeart/2005/8/layout/hProcess11"/>
    <dgm:cxn modelId="{1FDD6DDA-BFC4-477E-A8F9-0161B692D263}" type="presParOf" srcId="{149F8B39-AB66-40B9-95D9-C0A288675368}" destId="{C74DA8FC-6E59-47E7-A7E3-39304E506012}" srcOrd="11" destOrd="0" presId="urn:microsoft.com/office/officeart/2005/8/layout/hProcess11"/>
    <dgm:cxn modelId="{85E747B6-A280-42CB-9F59-C10EB4872ECC}" type="presParOf" srcId="{149F8B39-AB66-40B9-95D9-C0A288675368}" destId="{AEA557C2-B1EB-47EA-BEC6-D79C8BD0FC1F}" srcOrd="12" destOrd="0" presId="urn:microsoft.com/office/officeart/2005/8/layout/hProcess11"/>
    <dgm:cxn modelId="{CD6F00E2-B726-4950-BE32-5F0E5205D9F4}" type="presParOf" srcId="{AEA557C2-B1EB-47EA-BEC6-D79C8BD0FC1F}" destId="{DD4C1062-52D1-42E5-A778-3AB7726C1F5B}" srcOrd="0" destOrd="0" presId="urn:microsoft.com/office/officeart/2005/8/layout/hProcess11"/>
    <dgm:cxn modelId="{CE3F6D10-2FE8-4CF7-8FD1-8A12B0E32F42}" type="presParOf" srcId="{AEA557C2-B1EB-47EA-BEC6-D79C8BD0FC1F}" destId="{D2253D05-5B50-44F3-A4B1-5E489B436AA2}" srcOrd="1" destOrd="0" presId="urn:microsoft.com/office/officeart/2005/8/layout/hProcess11"/>
    <dgm:cxn modelId="{C021FA45-8A90-4836-A5C7-D64B42D15248}" type="presParOf" srcId="{AEA557C2-B1EB-47EA-BEC6-D79C8BD0FC1F}" destId="{2046FA0E-99FB-4699-84AD-D8F5A1553CC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C7517-094A-46E4-8EDA-A7BCFB111517}">
      <dsp:nvSpPr>
        <dsp:cNvPr id="0" name=""/>
        <dsp:cNvSpPr/>
      </dsp:nvSpPr>
      <dsp:spPr>
        <a:xfrm>
          <a:off x="0" y="2386963"/>
          <a:ext cx="11920621" cy="3182617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3B8C3-DE9E-4697-BE8B-82AD6F2B8FD1}">
      <dsp:nvSpPr>
        <dsp:cNvPr id="0" name=""/>
        <dsp:cNvSpPr/>
      </dsp:nvSpPr>
      <dsp:spPr>
        <a:xfrm>
          <a:off x="299310" y="0"/>
          <a:ext cx="1469414" cy="3182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+mj-lt"/>
            </a:rPr>
            <a:t>1. District Standards</a:t>
          </a:r>
        </a:p>
      </dsp:txBody>
      <dsp:txXfrm>
        <a:off x="299310" y="0"/>
        <a:ext cx="1469414" cy="3182617"/>
      </dsp:txXfrm>
    </dsp:sp>
    <dsp:sp modelId="{69CAD1E6-751E-4CB5-80E4-48E0B88402E3}">
      <dsp:nvSpPr>
        <dsp:cNvPr id="0" name=""/>
        <dsp:cNvSpPr/>
      </dsp:nvSpPr>
      <dsp:spPr>
        <a:xfrm>
          <a:off x="400963" y="3580444"/>
          <a:ext cx="795654" cy="795654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CF04E-F84D-4F0B-B3C8-99774EF26982}">
      <dsp:nvSpPr>
        <dsp:cNvPr id="0" name=""/>
        <dsp:cNvSpPr/>
      </dsp:nvSpPr>
      <dsp:spPr>
        <a:xfrm>
          <a:off x="1606604" y="4773926"/>
          <a:ext cx="1469414" cy="3182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+mj-lt"/>
            </a:rPr>
            <a:t>2. Development Standards </a:t>
          </a:r>
        </a:p>
      </dsp:txBody>
      <dsp:txXfrm>
        <a:off x="1606604" y="4773926"/>
        <a:ext cx="1469414" cy="3182617"/>
      </dsp:txXfrm>
    </dsp:sp>
    <dsp:sp modelId="{23B11544-CD3F-4A3B-A4B2-7AAA3F62F09F}">
      <dsp:nvSpPr>
        <dsp:cNvPr id="0" name=""/>
        <dsp:cNvSpPr/>
      </dsp:nvSpPr>
      <dsp:spPr>
        <a:xfrm>
          <a:off x="1943848" y="3580444"/>
          <a:ext cx="795654" cy="795654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4CA53-06BD-4C71-AFE4-28F8EC832B11}">
      <dsp:nvSpPr>
        <dsp:cNvPr id="0" name=""/>
        <dsp:cNvSpPr/>
      </dsp:nvSpPr>
      <dsp:spPr>
        <a:xfrm>
          <a:off x="3149489" y="0"/>
          <a:ext cx="1469414" cy="3182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+mj-lt"/>
            </a:rPr>
            <a:t>3. Sign Ordinance </a:t>
          </a:r>
        </a:p>
      </dsp:txBody>
      <dsp:txXfrm>
        <a:off x="3149489" y="0"/>
        <a:ext cx="1469414" cy="3182617"/>
      </dsp:txXfrm>
    </dsp:sp>
    <dsp:sp modelId="{4B87E251-2057-42AF-B3DB-1B2885F4EBF5}">
      <dsp:nvSpPr>
        <dsp:cNvPr id="0" name=""/>
        <dsp:cNvSpPr/>
      </dsp:nvSpPr>
      <dsp:spPr>
        <a:xfrm>
          <a:off x="3486734" y="3580444"/>
          <a:ext cx="795654" cy="795654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ACE418-477C-47FC-A256-0E16A9C0D589}">
      <dsp:nvSpPr>
        <dsp:cNvPr id="0" name=""/>
        <dsp:cNvSpPr/>
      </dsp:nvSpPr>
      <dsp:spPr>
        <a:xfrm>
          <a:off x="4692375" y="4773926"/>
          <a:ext cx="1469414" cy="3182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+mj-lt"/>
            </a:rPr>
            <a:t>4. Planned Unit Development</a:t>
          </a:r>
        </a:p>
      </dsp:txBody>
      <dsp:txXfrm>
        <a:off x="4692375" y="4773926"/>
        <a:ext cx="1469414" cy="3182617"/>
      </dsp:txXfrm>
    </dsp:sp>
    <dsp:sp modelId="{D9383B15-1FD9-480B-9603-F30E942172E9}">
      <dsp:nvSpPr>
        <dsp:cNvPr id="0" name=""/>
        <dsp:cNvSpPr/>
      </dsp:nvSpPr>
      <dsp:spPr>
        <a:xfrm>
          <a:off x="5029619" y="3580444"/>
          <a:ext cx="795654" cy="795654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FFEB0-E801-4392-B7BB-BCE2C3CA49AE}">
      <dsp:nvSpPr>
        <dsp:cNvPr id="0" name=""/>
        <dsp:cNvSpPr/>
      </dsp:nvSpPr>
      <dsp:spPr>
        <a:xfrm>
          <a:off x="6235260" y="0"/>
          <a:ext cx="1469414" cy="3182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+mj-lt"/>
            </a:rPr>
            <a:t>5. Subdivision Ordinance </a:t>
          </a:r>
        </a:p>
      </dsp:txBody>
      <dsp:txXfrm>
        <a:off x="6235260" y="0"/>
        <a:ext cx="1469414" cy="3182617"/>
      </dsp:txXfrm>
    </dsp:sp>
    <dsp:sp modelId="{75DB3D4C-A96A-4001-9C9B-A1B41D360FAE}">
      <dsp:nvSpPr>
        <dsp:cNvPr id="0" name=""/>
        <dsp:cNvSpPr/>
      </dsp:nvSpPr>
      <dsp:spPr>
        <a:xfrm>
          <a:off x="6572504" y="3580444"/>
          <a:ext cx="795654" cy="795654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49024-9FC7-4EE3-B719-4A83FEB9A8F2}">
      <dsp:nvSpPr>
        <dsp:cNvPr id="0" name=""/>
        <dsp:cNvSpPr/>
      </dsp:nvSpPr>
      <dsp:spPr>
        <a:xfrm>
          <a:off x="7778145" y="4773926"/>
          <a:ext cx="1469414" cy="3182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+mj-lt"/>
            </a:rPr>
            <a:t>6. Administrative Standards </a:t>
          </a:r>
        </a:p>
      </dsp:txBody>
      <dsp:txXfrm>
        <a:off x="7778145" y="4773926"/>
        <a:ext cx="1469414" cy="3182617"/>
      </dsp:txXfrm>
    </dsp:sp>
    <dsp:sp modelId="{2D1E4D04-AF44-462C-92A4-BB887123F422}">
      <dsp:nvSpPr>
        <dsp:cNvPr id="0" name=""/>
        <dsp:cNvSpPr/>
      </dsp:nvSpPr>
      <dsp:spPr>
        <a:xfrm>
          <a:off x="8115389" y="3580444"/>
          <a:ext cx="795654" cy="795654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4C1062-52D1-42E5-A778-3AB7726C1F5B}">
      <dsp:nvSpPr>
        <dsp:cNvPr id="0" name=""/>
        <dsp:cNvSpPr/>
      </dsp:nvSpPr>
      <dsp:spPr>
        <a:xfrm>
          <a:off x="9321030" y="0"/>
          <a:ext cx="1469414" cy="3182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+mj-lt"/>
            </a:rPr>
            <a:t>7. Design Guidelines </a:t>
          </a:r>
        </a:p>
      </dsp:txBody>
      <dsp:txXfrm>
        <a:off x="9321030" y="0"/>
        <a:ext cx="1469414" cy="3182617"/>
      </dsp:txXfrm>
    </dsp:sp>
    <dsp:sp modelId="{D2253D05-5B50-44F3-A4B1-5E489B436AA2}">
      <dsp:nvSpPr>
        <dsp:cNvPr id="0" name=""/>
        <dsp:cNvSpPr/>
      </dsp:nvSpPr>
      <dsp:spPr>
        <a:xfrm>
          <a:off x="9658274" y="3580444"/>
          <a:ext cx="795654" cy="795654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3726C-BEA8-43A0-936B-8C56FC7CE05E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7ABE1-3CB5-40DE-A166-5281957EE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7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7ABE1-3CB5-40DE-A166-5281957EEF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87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7ABE1-3CB5-40DE-A166-5281957EEF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0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7ABE1-3CB5-40DE-A166-5281957EEF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24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7ABE1-3CB5-40DE-A166-5281957EEF6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40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03919-48EC-4FA0-B4B8-F4A4C541DE78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57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46CC-65B2-48FA-8950-A700EFA47441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3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3BB9-DFCD-4CFF-9AC2-F75F8B6D3E6D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325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BBE12-10F8-4329-B886-0C9BC82EC769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0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47EE-5BBB-4116-9020-929854726BFC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394C-09B8-49F9-B00D-31105AE37FB6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1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CC8C-CFCE-4A4B-94F7-3B87DF5D93F5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2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D70B-A06E-4DF1-8242-3BABDADDB1C7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9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DFC1A-68E4-4128-A8F5-071399DD2BBE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5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0516-CDC2-43CF-B529-11447A8AF3B6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9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08A7-495F-4C20-A186-EC031C36EB12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6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403FC-1823-4962-BED3-1B79456B1459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76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0432A3-3F16-49FC-B61B-21A6CEE6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292" y="1133292"/>
            <a:ext cx="6717415" cy="377029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7374B24-42ED-45FD-8A71-C22157E40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2532" y="4627809"/>
            <a:ext cx="7766936" cy="1096899"/>
          </a:xfrm>
        </p:spPr>
        <p:txBody>
          <a:bodyPr>
            <a:normAutofit fontScale="47500" lnSpcReduction="20000"/>
          </a:bodyPr>
          <a:lstStyle/>
          <a:p>
            <a:r>
              <a:rPr lang="en-US" sz="6700" b="1" i="1" dirty="0">
                <a:solidFill>
                  <a:schemeClr val="bg1">
                    <a:lumMod val="50000"/>
                  </a:schemeClr>
                </a:solidFill>
              </a:rPr>
              <a:t>ZONING MAP UPDATE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Planning &amp; Zoning Commission Public Hearing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September 25,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07E7A8-7F7E-4A47-95CF-F45AFC984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0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73C83A-88BD-434E-AF23-B6690FEFC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8" b="12809"/>
          <a:stretch/>
        </p:blipFill>
        <p:spPr>
          <a:xfrm>
            <a:off x="5400171" y="113075"/>
            <a:ext cx="6551375" cy="66057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10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F54523-5FC0-487B-8596-E9713C437755}"/>
              </a:ext>
            </a:extLst>
          </p:cNvPr>
          <p:cNvSpPr txBox="1"/>
          <p:nvPr/>
        </p:nvSpPr>
        <p:spPr>
          <a:xfrm>
            <a:off x="310393" y="369116"/>
            <a:ext cx="490755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</a:rPr>
              <a:t>Proposed R-1 District</a:t>
            </a:r>
          </a:p>
          <a:p>
            <a:r>
              <a:rPr lang="en-US" sz="1600" dirty="0"/>
              <a:t>Lot area minimum: 1 acre</a:t>
            </a:r>
          </a:p>
          <a:p>
            <a:r>
              <a:rPr lang="en-US" sz="1600" dirty="0"/>
              <a:t>Lot width minimum: 150 feet </a:t>
            </a:r>
          </a:p>
          <a:p>
            <a:endParaRPr lang="en-US" dirty="0"/>
          </a:p>
          <a:p>
            <a:r>
              <a:rPr lang="en-US" b="1" dirty="0"/>
              <a:t>Formerly: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area minimum: 3 acres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width minimum: 150 feet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R-1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area minimum: 1 acre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width minimum: 150 feet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R-2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area minimum: 20,000 </a:t>
            </a:r>
            <a:r>
              <a:rPr lang="en-US" dirty="0" err="1"/>
              <a:t>sq</a:t>
            </a:r>
            <a:r>
              <a:rPr lang="en-US" dirty="0"/>
              <a:t>/ft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width minimum: 80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otham" pitchFamily="50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AB5300B6-6E4E-4F4A-A2BE-AA223ADC3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211564"/>
              </p:ext>
            </p:extLst>
          </p:nvPr>
        </p:nvGraphicFramePr>
        <p:xfrm>
          <a:off x="501820" y="5243830"/>
          <a:ext cx="3762752" cy="1112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88932">
                  <a:extLst>
                    <a:ext uri="{9D8B030D-6E8A-4147-A177-3AD203B41FA5}">
                      <a16:colId xmlns:a16="http://schemas.microsoft.com/office/drawing/2014/main" xmlns="" val="1737989205"/>
                    </a:ext>
                  </a:extLst>
                </a:gridCol>
                <a:gridCol w="3373820">
                  <a:extLst>
                    <a:ext uri="{9D8B030D-6E8A-4147-A177-3AD203B41FA5}">
                      <a16:colId xmlns:a16="http://schemas.microsoft.com/office/drawing/2014/main" xmlns="" val="1498128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9C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baseline="-25000" dirty="0">
                          <a:latin typeface="+mn-lt"/>
                        </a:rPr>
                        <a:t>R-1 District Parcels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94671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-25000" dirty="0">
                          <a:latin typeface="+mn-lt"/>
                        </a:rPr>
                        <a:t>New Opportunities for Subdivision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15453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-25000" dirty="0">
                          <a:latin typeface="+mn-lt"/>
                        </a:rPr>
                        <a:t>All Other Parcels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91901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923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11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BF90EDE-C8B5-48E5-963E-11EE4A5E7B3A}"/>
              </a:ext>
            </a:extLst>
          </p:cNvPr>
          <p:cNvSpPr/>
          <p:nvPr/>
        </p:nvSpPr>
        <p:spPr>
          <a:xfrm>
            <a:off x="6663784" y="4740404"/>
            <a:ext cx="1379204" cy="618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C18FF03-9590-4B1B-9395-D9F876A54ACE}"/>
              </a:ext>
            </a:extLst>
          </p:cNvPr>
          <p:cNvSpPr/>
          <p:nvPr/>
        </p:nvSpPr>
        <p:spPr>
          <a:xfrm>
            <a:off x="6960093" y="5003062"/>
            <a:ext cx="1233996" cy="223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xmlns="" id="{DBD97DE3-63DD-4971-885B-4D33133AD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70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EFF73B8B-AC27-4033-839E-C40638F5C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60" b="11495"/>
          <a:stretch/>
        </p:blipFill>
        <p:spPr>
          <a:xfrm>
            <a:off x="5682916" y="55180"/>
            <a:ext cx="6509084" cy="65742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12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F54523-5FC0-487B-8596-E9713C437755}"/>
              </a:ext>
            </a:extLst>
          </p:cNvPr>
          <p:cNvSpPr txBox="1"/>
          <p:nvPr/>
        </p:nvSpPr>
        <p:spPr>
          <a:xfrm>
            <a:off x="310393" y="369116"/>
            <a:ext cx="490755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</a:rPr>
              <a:t>Proposed R-2 District</a:t>
            </a:r>
          </a:p>
          <a:p>
            <a:r>
              <a:rPr lang="en-US" sz="1600" dirty="0"/>
              <a:t>Lot area minimum: 15,000 </a:t>
            </a:r>
            <a:r>
              <a:rPr lang="en-US" sz="1600" dirty="0" err="1"/>
              <a:t>sq</a:t>
            </a:r>
            <a:r>
              <a:rPr lang="en-US" sz="1600" dirty="0"/>
              <a:t>/ft</a:t>
            </a:r>
          </a:p>
          <a:p>
            <a:r>
              <a:rPr lang="en-US" sz="1600" dirty="0"/>
              <a:t>Lot width minimum: 80 feet </a:t>
            </a:r>
          </a:p>
          <a:p>
            <a:endParaRPr lang="en-US" dirty="0"/>
          </a:p>
          <a:p>
            <a:r>
              <a:rPr lang="en-US" b="1" dirty="0"/>
              <a:t>Formerly: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area minimum: 3 acres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width minimum: 150 feet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R-1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area minimum: 1 acre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width minimum: 150 feet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R-2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area minimum: 20,000 </a:t>
            </a:r>
            <a:r>
              <a:rPr lang="en-US" dirty="0" err="1"/>
              <a:t>sq</a:t>
            </a:r>
            <a:r>
              <a:rPr lang="en-US" dirty="0"/>
              <a:t>/ft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width minimum: 80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R-3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area minimum: 15,000 </a:t>
            </a:r>
            <a:r>
              <a:rPr lang="en-US" dirty="0" err="1"/>
              <a:t>sq</a:t>
            </a:r>
            <a:r>
              <a:rPr lang="en-US" dirty="0"/>
              <a:t>/ft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width minimum: 80 feet </a:t>
            </a:r>
          </a:p>
          <a:p>
            <a:endParaRPr lang="en-US" sz="1400" dirty="0">
              <a:latin typeface="Gotham" pitchFamily="50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208BDB75-FC9C-43A3-AE40-71ADF8E7E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789162"/>
              </p:ext>
            </p:extLst>
          </p:nvPr>
        </p:nvGraphicFramePr>
        <p:xfrm>
          <a:off x="501820" y="5243830"/>
          <a:ext cx="3762752" cy="1112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88932">
                  <a:extLst>
                    <a:ext uri="{9D8B030D-6E8A-4147-A177-3AD203B41FA5}">
                      <a16:colId xmlns:a16="http://schemas.microsoft.com/office/drawing/2014/main" xmlns="" val="1737989205"/>
                    </a:ext>
                  </a:extLst>
                </a:gridCol>
                <a:gridCol w="3373820">
                  <a:extLst>
                    <a:ext uri="{9D8B030D-6E8A-4147-A177-3AD203B41FA5}">
                      <a16:colId xmlns:a16="http://schemas.microsoft.com/office/drawing/2014/main" xmlns="" val="1498128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9C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baseline="-25000" dirty="0">
                          <a:latin typeface="+mn-lt"/>
                        </a:rPr>
                        <a:t>R-2 District Parcels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94671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-25000" dirty="0">
                          <a:latin typeface="+mn-lt"/>
                        </a:rPr>
                        <a:t>New Opportunities for Subdivision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15453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-25000" dirty="0">
                          <a:latin typeface="+mn-lt"/>
                        </a:rPr>
                        <a:t>All Other Parcels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91901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335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13</a:t>
            </a:fld>
            <a:endParaRPr lang="en-US" dirty="0">
              <a:latin typeface="Gotham" pitchFamily="50" charset="0"/>
            </a:endParaRPr>
          </a:p>
        </p:txBody>
      </p:sp>
      <p:pic>
        <p:nvPicPr>
          <p:cNvPr id="15" name="Picture 14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E697F89E-960A-49FA-B0CA-3562B9FF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1" t="83537" r="71892" b="3265"/>
          <a:stretch/>
        </p:blipFill>
        <p:spPr>
          <a:xfrm>
            <a:off x="5371124" y="-2547520"/>
            <a:ext cx="2603864" cy="1830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3F2F73-8B46-4585-B808-3CE138FE7993}"/>
              </a:ext>
            </a:extLst>
          </p:cNvPr>
          <p:cNvSpPr txBox="1"/>
          <p:nvPr/>
        </p:nvSpPr>
        <p:spPr>
          <a:xfrm>
            <a:off x="7545257" y="-2478255"/>
            <a:ext cx="17133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ook" pitchFamily="50" charset="0"/>
              </a:rPr>
              <a:t>(10,000 </a:t>
            </a:r>
            <a:r>
              <a:rPr lang="en-US" sz="1400" dirty="0" err="1">
                <a:latin typeface="Gotham Book" pitchFamily="50" charset="0"/>
              </a:rPr>
              <a:t>sq</a:t>
            </a:r>
            <a:r>
              <a:rPr lang="en-US" sz="1400" dirty="0">
                <a:latin typeface="Gotham Book" pitchFamily="50" charset="0"/>
              </a:rPr>
              <a:t>/ft)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9D1C75-768B-46E2-8004-EFB59A78BDF3}"/>
              </a:ext>
            </a:extLst>
          </p:cNvPr>
          <p:cNvSpPr txBox="1"/>
          <p:nvPr/>
        </p:nvSpPr>
        <p:spPr>
          <a:xfrm>
            <a:off x="7545256" y="-2170478"/>
            <a:ext cx="17133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ook" pitchFamily="50" charset="0"/>
              </a:rPr>
              <a:t>(7,500 </a:t>
            </a:r>
            <a:r>
              <a:rPr lang="en-US" sz="1400" dirty="0" err="1">
                <a:latin typeface="Gotham Book" pitchFamily="50" charset="0"/>
              </a:rPr>
              <a:t>sq</a:t>
            </a:r>
            <a:r>
              <a:rPr lang="en-US" sz="1400" dirty="0">
                <a:latin typeface="Gotham Book" pitchFamily="50" charset="0"/>
              </a:rPr>
              <a:t>/ft)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9373096-B8F2-4B67-9587-612D5C0D50F2}"/>
              </a:ext>
            </a:extLst>
          </p:cNvPr>
          <p:cNvSpPr txBox="1"/>
          <p:nvPr/>
        </p:nvSpPr>
        <p:spPr>
          <a:xfrm>
            <a:off x="7627390" y="-1823154"/>
            <a:ext cx="17133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ook" pitchFamily="50" charset="0"/>
              </a:rPr>
              <a:t>(variable)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9482CD4-CBA2-4EDE-A900-3866FC642266}"/>
              </a:ext>
            </a:extLst>
          </p:cNvPr>
          <p:cNvSpPr txBox="1"/>
          <p:nvPr/>
        </p:nvSpPr>
        <p:spPr>
          <a:xfrm>
            <a:off x="7945492" y="-1484128"/>
            <a:ext cx="17133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ook" pitchFamily="50" charset="0"/>
              </a:rPr>
              <a:t>(10 acres)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8D035FCD-01CF-4A4F-8231-180B00523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14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0405915-4292-47E3-85F8-E0BE8CB5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5" b="10460"/>
          <a:stretch/>
        </p:blipFill>
        <p:spPr>
          <a:xfrm>
            <a:off x="5537359" y="70943"/>
            <a:ext cx="6526964" cy="66505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14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F54523-5FC0-487B-8596-E9713C437755}"/>
              </a:ext>
            </a:extLst>
          </p:cNvPr>
          <p:cNvSpPr txBox="1"/>
          <p:nvPr/>
        </p:nvSpPr>
        <p:spPr>
          <a:xfrm>
            <a:off x="310393" y="369116"/>
            <a:ext cx="49075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</a:rPr>
              <a:t>Proposed R-3 District</a:t>
            </a:r>
          </a:p>
          <a:p>
            <a:r>
              <a:rPr lang="en-US" sz="1600" dirty="0"/>
              <a:t>Lot area minimum: 7,500 </a:t>
            </a:r>
            <a:r>
              <a:rPr lang="en-US" sz="1600" dirty="0" err="1"/>
              <a:t>sq</a:t>
            </a:r>
            <a:r>
              <a:rPr lang="en-US" sz="1600" dirty="0"/>
              <a:t>/ft</a:t>
            </a:r>
          </a:p>
          <a:p>
            <a:r>
              <a:rPr lang="en-US" sz="1600" dirty="0"/>
              <a:t>Lot width minimum: 50 feet </a:t>
            </a:r>
          </a:p>
          <a:p>
            <a:endParaRPr lang="en-US" dirty="0"/>
          </a:p>
          <a:p>
            <a:r>
              <a:rPr lang="en-US" b="1" dirty="0"/>
              <a:t>Formerly: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R-4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area minimum: 10,000 </a:t>
            </a:r>
            <a:r>
              <a:rPr lang="en-US" dirty="0" err="1"/>
              <a:t>sq</a:t>
            </a:r>
            <a:r>
              <a:rPr lang="en-US" dirty="0"/>
              <a:t>/ft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width minimum: 60 feet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R-5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area minimum: 7,500 </a:t>
            </a:r>
            <a:r>
              <a:rPr lang="en-US" dirty="0" err="1"/>
              <a:t>sq</a:t>
            </a:r>
            <a:r>
              <a:rPr lang="en-US" dirty="0"/>
              <a:t>/ft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 width minimum: 50 feet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otham" pitchFamily="50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91444FE-670F-4306-B0E4-9BEDF3F73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274221"/>
              </p:ext>
            </p:extLst>
          </p:nvPr>
        </p:nvGraphicFramePr>
        <p:xfrm>
          <a:off x="501820" y="5243830"/>
          <a:ext cx="3762752" cy="1112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88932">
                  <a:extLst>
                    <a:ext uri="{9D8B030D-6E8A-4147-A177-3AD203B41FA5}">
                      <a16:colId xmlns:a16="http://schemas.microsoft.com/office/drawing/2014/main" xmlns="" val="1737989205"/>
                    </a:ext>
                  </a:extLst>
                </a:gridCol>
                <a:gridCol w="3373820">
                  <a:extLst>
                    <a:ext uri="{9D8B030D-6E8A-4147-A177-3AD203B41FA5}">
                      <a16:colId xmlns:a16="http://schemas.microsoft.com/office/drawing/2014/main" xmlns="" val="1498128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9C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baseline="-25000" dirty="0">
                          <a:latin typeface="+mn-lt"/>
                        </a:rPr>
                        <a:t>R-3 District Parcels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94671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-25000" dirty="0">
                          <a:latin typeface="+mn-lt"/>
                        </a:rPr>
                        <a:t>New Opportunities for Subdivision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15453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-25000" dirty="0">
                          <a:latin typeface="+mn-lt"/>
                        </a:rPr>
                        <a:t>All Other Parcels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91901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47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15</a:t>
            </a:fld>
            <a:endParaRPr lang="en-US" dirty="0">
              <a:latin typeface="Gotham" pitchFamily="50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A027B243-3599-4D12-9A5A-047D02D31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36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16</a:t>
            </a:fld>
            <a:endParaRPr lang="en-US" dirty="0">
              <a:latin typeface="Gotham" pitchFamily="50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6E8FAA2E-9B28-4343-BE5E-3E2A8BE1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93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FF0570-7B98-4993-9422-9EF5E4DDEBB7}"/>
              </a:ext>
            </a:extLst>
          </p:cNvPr>
          <p:cNvSpPr txBox="1"/>
          <p:nvPr/>
        </p:nvSpPr>
        <p:spPr>
          <a:xfrm>
            <a:off x="1" y="415358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i="1" dirty="0">
                <a:solidFill>
                  <a:srgbClr val="92D050"/>
                </a:solidFill>
              </a:rPr>
              <a:t>Commercial/Industrial District Changes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17</a:t>
            </a:fld>
            <a:endParaRPr lang="en-US" dirty="0">
              <a:latin typeface="Gotham" pitchFamily="50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CF09CFBF-14B7-4480-8C2A-5A31E3D7D3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475785"/>
              </p:ext>
            </p:extLst>
          </p:nvPr>
        </p:nvGraphicFramePr>
        <p:xfrm>
          <a:off x="4519721" y="1569869"/>
          <a:ext cx="3533416" cy="4153590"/>
        </p:xfrm>
        <a:graphic>
          <a:graphicData uri="http://schemas.openxmlformats.org/drawingml/2006/table">
            <a:tbl>
              <a:tblPr/>
              <a:tblGrid>
                <a:gridCol w="1766708">
                  <a:extLst>
                    <a:ext uri="{9D8B030D-6E8A-4147-A177-3AD203B41FA5}">
                      <a16:colId xmlns:a16="http://schemas.microsoft.com/office/drawing/2014/main" xmlns="" val="4272533334"/>
                    </a:ext>
                  </a:extLst>
                </a:gridCol>
                <a:gridCol w="1766708">
                  <a:extLst>
                    <a:ext uri="{9D8B030D-6E8A-4147-A177-3AD203B41FA5}">
                      <a16:colId xmlns:a16="http://schemas.microsoft.com/office/drawing/2014/main" xmlns="" val="692366450"/>
                    </a:ext>
                  </a:extLst>
                </a:gridCol>
              </a:tblGrid>
              <a:tr h="499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PROPOSED DISTRICT</a:t>
                      </a:r>
                    </a:p>
                  </a:txBody>
                  <a:tcPr marL="14778" marR="14778" marT="147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EXISTING DISTRICTS</a:t>
                      </a:r>
                    </a:p>
                  </a:txBody>
                  <a:tcPr marL="14778" marR="14778" marT="147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448658"/>
                  </a:ext>
                </a:extLst>
              </a:tr>
              <a:tr h="25677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</a:t>
                      </a:r>
                    </a:p>
                  </a:txBody>
                  <a:tcPr marL="141865" marR="141865" marT="70933" marB="709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C1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6877291"/>
                  </a:ext>
                </a:extLst>
              </a:tr>
              <a:tr h="2567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PDBC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88336287"/>
                  </a:ext>
                </a:extLst>
              </a:tr>
              <a:tr h="2567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PDLC (A)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2182188"/>
                  </a:ext>
                </a:extLst>
              </a:tr>
              <a:tr h="2567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PDLC (B)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8080849"/>
                  </a:ext>
                </a:extLst>
              </a:tr>
              <a:tr h="2567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PDLC (C)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4873715"/>
                  </a:ext>
                </a:extLst>
              </a:tr>
              <a:tr h="25677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GC</a:t>
                      </a:r>
                    </a:p>
                  </a:txBody>
                  <a:tcPr marL="141865" marR="141865" marT="70933" marB="709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C1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3383295"/>
                  </a:ext>
                </a:extLst>
              </a:tr>
              <a:tr h="2567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PDLC (C)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9504734"/>
                  </a:ext>
                </a:extLst>
              </a:tr>
              <a:tr h="2567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PDBC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4520247"/>
                  </a:ext>
                </a:extLst>
              </a:tr>
              <a:tr h="256773">
                <a:tc vMerge="1"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Gotham" pitchFamily="50" charset="0"/>
                      </a:endParaRPr>
                    </a:p>
                  </a:txBody>
                  <a:tcPr marL="141865" marR="141865" marT="70933" marB="709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R-1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6643068"/>
                  </a:ext>
                </a:extLst>
              </a:tr>
              <a:tr h="25677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141865" marR="141865" marT="70933" marB="709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R-1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40809709"/>
                  </a:ext>
                </a:extLst>
              </a:tr>
              <a:tr h="2567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PDBC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9570854"/>
                  </a:ext>
                </a:extLst>
              </a:tr>
              <a:tr h="2567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PDLC (C)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1082243"/>
                  </a:ext>
                </a:extLst>
              </a:tr>
              <a:tr h="2567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</a:t>
                      </a:r>
                    </a:p>
                  </a:txBody>
                  <a:tcPr marL="141865" marR="141865" marT="70933" marB="709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C1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604941"/>
                  </a:ext>
                </a:extLst>
              </a:tr>
              <a:tr h="2567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PDLI</a:t>
                      </a:r>
                    </a:p>
                  </a:txBody>
                  <a:tcPr marL="14778" marR="14778" marT="1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5872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11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18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72099D1-2A4D-4FFF-98B8-ED4B603637FE}"/>
              </a:ext>
            </a:extLst>
          </p:cNvPr>
          <p:cNvSpPr/>
          <p:nvPr/>
        </p:nvSpPr>
        <p:spPr>
          <a:xfrm>
            <a:off x="2621561" y="1491326"/>
            <a:ext cx="2810469" cy="773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C1343AA2-E38B-4632-9972-D5A771254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43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19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72099D1-2A4D-4FFF-98B8-ED4B603637FE}"/>
              </a:ext>
            </a:extLst>
          </p:cNvPr>
          <p:cNvSpPr/>
          <p:nvPr/>
        </p:nvSpPr>
        <p:spPr>
          <a:xfrm>
            <a:off x="2621561" y="1491326"/>
            <a:ext cx="2810469" cy="773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320AB2-A71A-46F5-AFCC-3977D8281866}"/>
              </a:ext>
            </a:extLst>
          </p:cNvPr>
          <p:cNvSpPr/>
          <p:nvPr/>
        </p:nvSpPr>
        <p:spPr>
          <a:xfrm>
            <a:off x="5012424" y="1931064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FFEC8C10-F462-46B3-9042-2F7BE6EAF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3" t="85505" r="45671" b="3486"/>
          <a:stretch/>
        </p:blipFill>
        <p:spPr>
          <a:xfrm>
            <a:off x="1719071" y="-2159500"/>
            <a:ext cx="4890783" cy="15600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7C6783-BF97-4B1D-A720-25EB6F481C2E}"/>
              </a:ext>
            </a:extLst>
          </p:cNvPr>
          <p:cNvSpPr/>
          <p:nvPr/>
        </p:nvSpPr>
        <p:spPr>
          <a:xfrm>
            <a:off x="3670184" y="1335968"/>
            <a:ext cx="2425815" cy="685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CA852C4-3C5C-405E-8882-1F3967A8D3DA}"/>
              </a:ext>
            </a:extLst>
          </p:cNvPr>
          <p:cNvSpPr txBox="1"/>
          <p:nvPr/>
        </p:nvSpPr>
        <p:spPr>
          <a:xfrm>
            <a:off x="2762264" y="-2069296"/>
            <a:ext cx="17133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ook" pitchFamily="50" charset="0"/>
              </a:rPr>
              <a:t>(20,000 </a:t>
            </a:r>
            <a:r>
              <a:rPr lang="en-US" sz="1400" dirty="0" err="1">
                <a:latin typeface="Gotham Book" pitchFamily="50" charset="0"/>
              </a:rPr>
              <a:t>sq</a:t>
            </a:r>
            <a:r>
              <a:rPr lang="en-US" sz="1400" dirty="0">
                <a:latin typeface="Gotham Book" pitchFamily="50" charset="0"/>
              </a:rPr>
              <a:t>/ft)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6B4CD39-A67F-4A43-AF41-A9792FA69DA7}"/>
              </a:ext>
            </a:extLst>
          </p:cNvPr>
          <p:cNvSpPr txBox="1"/>
          <p:nvPr/>
        </p:nvSpPr>
        <p:spPr>
          <a:xfrm>
            <a:off x="6533351" y="-1718203"/>
            <a:ext cx="2490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ook" pitchFamily="50" charset="0"/>
              </a:rPr>
              <a:t>(3-10 acres)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2F595E-D930-4E86-AAB6-F943BDE98F1B}"/>
              </a:ext>
            </a:extLst>
          </p:cNvPr>
          <p:cNvSpPr txBox="1"/>
          <p:nvPr/>
        </p:nvSpPr>
        <p:spPr>
          <a:xfrm>
            <a:off x="6334795" y="-1372165"/>
            <a:ext cx="17133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ook" pitchFamily="50" charset="0"/>
              </a:rPr>
              <a:t>(10 acres)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62F3149-61C7-4721-9E5F-0B0F451B7D0E}"/>
              </a:ext>
            </a:extLst>
          </p:cNvPr>
          <p:cNvSpPr/>
          <p:nvPr/>
        </p:nvSpPr>
        <p:spPr>
          <a:xfrm>
            <a:off x="1282733" y="-1989685"/>
            <a:ext cx="323947" cy="198344"/>
          </a:xfrm>
          <a:prstGeom prst="rect">
            <a:avLst/>
          </a:prstGeom>
          <a:solidFill>
            <a:srgbClr val="AD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A2A27FE-3131-4CFB-9870-FF532503D741}"/>
              </a:ext>
            </a:extLst>
          </p:cNvPr>
          <p:cNvSpPr/>
          <p:nvPr/>
        </p:nvSpPr>
        <p:spPr>
          <a:xfrm>
            <a:off x="1282733" y="-1646766"/>
            <a:ext cx="323947" cy="198344"/>
          </a:xfrm>
          <a:prstGeom prst="rect">
            <a:avLst/>
          </a:prstGeom>
          <a:solidFill>
            <a:srgbClr val="3E9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24C563C-40CD-4957-A23D-7F57DE80D4D8}"/>
              </a:ext>
            </a:extLst>
          </p:cNvPr>
          <p:cNvSpPr/>
          <p:nvPr/>
        </p:nvSpPr>
        <p:spPr>
          <a:xfrm>
            <a:off x="1282732" y="-1297620"/>
            <a:ext cx="323947" cy="198344"/>
          </a:xfrm>
          <a:prstGeom prst="rect">
            <a:avLst/>
          </a:prstGeom>
          <a:solidFill>
            <a:srgbClr val="94F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EBE879D-0F01-4F1F-90CB-C3DC8C15E5BE}"/>
              </a:ext>
            </a:extLst>
          </p:cNvPr>
          <p:cNvSpPr/>
          <p:nvPr/>
        </p:nvSpPr>
        <p:spPr>
          <a:xfrm>
            <a:off x="1283892" y="-954701"/>
            <a:ext cx="323947" cy="198344"/>
          </a:xfrm>
          <a:prstGeom prst="rect">
            <a:avLst/>
          </a:prstGeom>
          <a:solidFill>
            <a:srgbClr val="F5A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D596F3E-39BD-4A51-A373-2458A561FD97}"/>
              </a:ext>
            </a:extLst>
          </p:cNvPr>
          <p:cNvSpPr/>
          <p:nvPr/>
        </p:nvSpPr>
        <p:spPr>
          <a:xfrm>
            <a:off x="1282731" y="-608679"/>
            <a:ext cx="323947" cy="198344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336CBBAA-A737-4A13-85FB-B7344F50D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3" t="93577" r="78204" b="3904"/>
          <a:stretch/>
        </p:blipFill>
        <p:spPr>
          <a:xfrm>
            <a:off x="1709201" y="-670604"/>
            <a:ext cx="1328548" cy="3570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F2EF58-09D1-405A-ADEC-C18B4B3C92BB}"/>
              </a:ext>
            </a:extLst>
          </p:cNvPr>
          <p:cNvSpPr txBox="1"/>
          <p:nvPr/>
        </p:nvSpPr>
        <p:spPr>
          <a:xfrm>
            <a:off x="1650696" y="-992750"/>
            <a:ext cx="38827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ook" pitchFamily="50" charset="0"/>
              </a:rPr>
              <a:t>Existing Undeveloped R1 Single Family 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927CFA6D-DF68-4B2D-A9E2-8F9FFF36B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6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FF0570-7B98-4993-9422-9EF5E4DDEBB7}"/>
              </a:ext>
            </a:extLst>
          </p:cNvPr>
          <p:cNvSpPr txBox="1"/>
          <p:nvPr/>
        </p:nvSpPr>
        <p:spPr>
          <a:xfrm>
            <a:off x="4811629" y="858985"/>
            <a:ext cx="2568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i="1" dirty="0">
                <a:solidFill>
                  <a:srgbClr val="92D050"/>
                </a:solidFill>
              </a:rPr>
              <a:t>GOALS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CEC278-0B95-4FEC-B22E-678E3A0BD82D}"/>
              </a:ext>
            </a:extLst>
          </p:cNvPr>
          <p:cNvSpPr txBox="1"/>
          <p:nvPr/>
        </p:nvSpPr>
        <p:spPr>
          <a:xfrm>
            <a:off x="2711919" y="1832038"/>
            <a:ext cx="7479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Align with the </a:t>
            </a:r>
            <a:br>
              <a:rPr lang="en-US" sz="3200" dirty="0"/>
            </a:br>
            <a:r>
              <a:rPr lang="en-US" sz="3200" i="1" dirty="0"/>
              <a:t>Sunset Hills Comprehensive Plan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Modernize Zoning Standards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Create a comprehensive, contemporary, user-friendly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DE0723-A935-4F24-A784-908C154D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583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20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72099D1-2A4D-4FFF-98B8-ED4B603637FE}"/>
              </a:ext>
            </a:extLst>
          </p:cNvPr>
          <p:cNvSpPr/>
          <p:nvPr/>
        </p:nvSpPr>
        <p:spPr>
          <a:xfrm>
            <a:off x="2621561" y="1491326"/>
            <a:ext cx="2810469" cy="773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320AB2-A71A-46F5-AFCC-3977D8281866}"/>
              </a:ext>
            </a:extLst>
          </p:cNvPr>
          <p:cNvSpPr/>
          <p:nvPr/>
        </p:nvSpPr>
        <p:spPr>
          <a:xfrm>
            <a:off x="5012424" y="1931064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7C6783-BF97-4B1D-A720-25EB6F481C2E}"/>
              </a:ext>
            </a:extLst>
          </p:cNvPr>
          <p:cNvSpPr/>
          <p:nvPr/>
        </p:nvSpPr>
        <p:spPr>
          <a:xfrm>
            <a:off x="3670184" y="1335968"/>
            <a:ext cx="2425815" cy="685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C8042965-922F-4B30-B4D2-C38845602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75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21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4DCB78-C63C-4276-B674-06BEC3C7BCD1}"/>
              </a:ext>
            </a:extLst>
          </p:cNvPr>
          <p:cNvSpPr/>
          <p:nvPr/>
        </p:nvSpPr>
        <p:spPr>
          <a:xfrm>
            <a:off x="6974050" y="4748169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869BF3-9A1B-4EAA-BA17-CCD59ED52E05}"/>
              </a:ext>
            </a:extLst>
          </p:cNvPr>
          <p:cNvSpPr/>
          <p:nvPr/>
        </p:nvSpPr>
        <p:spPr>
          <a:xfrm>
            <a:off x="7912094" y="5188943"/>
            <a:ext cx="1584244" cy="111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121C742-E625-4CDF-B165-0EED5E2EA93E}"/>
              </a:ext>
            </a:extLst>
          </p:cNvPr>
          <p:cNvSpPr/>
          <p:nvPr/>
        </p:nvSpPr>
        <p:spPr>
          <a:xfrm>
            <a:off x="7030651" y="4815281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7C6783-BF97-4B1D-A720-25EB6F481C2E}"/>
              </a:ext>
            </a:extLst>
          </p:cNvPr>
          <p:cNvSpPr/>
          <p:nvPr/>
        </p:nvSpPr>
        <p:spPr>
          <a:xfrm>
            <a:off x="3670184" y="1335968"/>
            <a:ext cx="2425815" cy="685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7E6A5AE-DFAB-4961-80DE-7BF2A1FBA176}"/>
              </a:ext>
            </a:extLst>
          </p:cNvPr>
          <p:cNvSpPr/>
          <p:nvPr/>
        </p:nvSpPr>
        <p:spPr>
          <a:xfrm>
            <a:off x="6917449" y="4796935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98701AA-16E4-4B8E-94D0-4FADB7948CF6}"/>
              </a:ext>
            </a:extLst>
          </p:cNvPr>
          <p:cNvSpPr/>
          <p:nvPr/>
        </p:nvSpPr>
        <p:spPr>
          <a:xfrm>
            <a:off x="4003073" y="1176855"/>
            <a:ext cx="2092926" cy="685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1DD55B7D-7DC6-4E9B-B453-3EF3BE5DE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4" t="88930" r="51847" b="3853"/>
          <a:stretch/>
        </p:blipFill>
        <p:spPr>
          <a:xfrm>
            <a:off x="1685650" y="-1870535"/>
            <a:ext cx="5464334" cy="1161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B718218-8B95-4ABF-8F7E-75552BBCA95C}"/>
              </a:ext>
            </a:extLst>
          </p:cNvPr>
          <p:cNvSpPr txBox="1"/>
          <p:nvPr/>
        </p:nvSpPr>
        <p:spPr>
          <a:xfrm>
            <a:off x="3654121" y="-1889839"/>
            <a:ext cx="17133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ook" pitchFamily="50" charset="0"/>
              </a:rPr>
              <a:t>(20,000 </a:t>
            </a:r>
            <a:r>
              <a:rPr lang="en-US" sz="1400" dirty="0" err="1">
                <a:latin typeface="Gotham Book" pitchFamily="50" charset="0"/>
              </a:rPr>
              <a:t>sq</a:t>
            </a:r>
            <a:r>
              <a:rPr lang="en-US" sz="1400" dirty="0">
                <a:latin typeface="Gotham Book" pitchFamily="50" charset="0"/>
              </a:rPr>
              <a:t>/ft)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297CFA7-BD2B-40CF-AAAE-520C22035CA9}"/>
              </a:ext>
            </a:extLst>
          </p:cNvPr>
          <p:cNvSpPr txBox="1"/>
          <p:nvPr/>
        </p:nvSpPr>
        <p:spPr>
          <a:xfrm>
            <a:off x="7115325" y="-1516486"/>
            <a:ext cx="17133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ook" pitchFamily="50" charset="0"/>
              </a:rPr>
              <a:t>(10 acres)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6B1B1B8F-98A2-4CDF-8B5E-BACC96F83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6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22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72099D1-2A4D-4FFF-98B8-ED4B603637FE}"/>
              </a:ext>
            </a:extLst>
          </p:cNvPr>
          <p:cNvSpPr/>
          <p:nvPr/>
        </p:nvSpPr>
        <p:spPr>
          <a:xfrm>
            <a:off x="2621561" y="1491326"/>
            <a:ext cx="2810469" cy="773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4B730E0D-6A70-4CC8-922A-F19BF81E9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31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23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72099D1-2A4D-4FFF-98B8-ED4B603637FE}"/>
              </a:ext>
            </a:extLst>
          </p:cNvPr>
          <p:cNvSpPr/>
          <p:nvPr/>
        </p:nvSpPr>
        <p:spPr>
          <a:xfrm>
            <a:off x="2621561" y="1491326"/>
            <a:ext cx="2810469" cy="773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320AB2-A71A-46F5-AFCC-3977D8281866}"/>
              </a:ext>
            </a:extLst>
          </p:cNvPr>
          <p:cNvSpPr/>
          <p:nvPr/>
        </p:nvSpPr>
        <p:spPr>
          <a:xfrm>
            <a:off x="5012424" y="1931064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7C6783-BF97-4B1D-A720-25EB6F481C2E}"/>
              </a:ext>
            </a:extLst>
          </p:cNvPr>
          <p:cNvSpPr/>
          <p:nvPr/>
        </p:nvSpPr>
        <p:spPr>
          <a:xfrm>
            <a:off x="3670184" y="1335968"/>
            <a:ext cx="2425815" cy="685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97ED8280-A63D-4941-973A-BFE578E05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30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24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4DCB78-C63C-4276-B674-06BEC3C7BCD1}"/>
              </a:ext>
            </a:extLst>
          </p:cNvPr>
          <p:cNvSpPr/>
          <p:nvPr/>
        </p:nvSpPr>
        <p:spPr>
          <a:xfrm>
            <a:off x="6974050" y="4748169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869BF3-9A1B-4EAA-BA17-CCD59ED52E05}"/>
              </a:ext>
            </a:extLst>
          </p:cNvPr>
          <p:cNvSpPr/>
          <p:nvPr/>
        </p:nvSpPr>
        <p:spPr>
          <a:xfrm>
            <a:off x="7912094" y="5188943"/>
            <a:ext cx="1584244" cy="111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72099D1-2A4D-4FFF-98B8-ED4B603637FE}"/>
              </a:ext>
            </a:extLst>
          </p:cNvPr>
          <p:cNvSpPr/>
          <p:nvPr/>
        </p:nvSpPr>
        <p:spPr>
          <a:xfrm>
            <a:off x="2621561" y="1491326"/>
            <a:ext cx="2810469" cy="773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320AB2-A71A-46F5-AFCC-3977D8281866}"/>
              </a:ext>
            </a:extLst>
          </p:cNvPr>
          <p:cNvSpPr/>
          <p:nvPr/>
        </p:nvSpPr>
        <p:spPr>
          <a:xfrm>
            <a:off x="5012424" y="1931064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121C742-E625-4CDF-B165-0EED5E2EA93E}"/>
              </a:ext>
            </a:extLst>
          </p:cNvPr>
          <p:cNvSpPr/>
          <p:nvPr/>
        </p:nvSpPr>
        <p:spPr>
          <a:xfrm>
            <a:off x="7030651" y="4815281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7C6783-BF97-4B1D-A720-25EB6F481C2E}"/>
              </a:ext>
            </a:extLst>
          </p:cNvPr>
          <p:cNvSpPr/>
          <p:nvPr/>
        </p:nvSpPr>
        <p:spPr>
          <a:xfrm>
            <a:off x="3670184" y="1335968"/>
            <a:ext cx="2425815" cy="685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7E6A5AE-DFAB-4961-80DE-7BF2A1FBA176}"/>
              </a:ext>
            </a:extLst>
          </p:cNvPr>
          <p:cNvSpPr/>
          <p:nvPr/>
        </p:nvSpPr>
        <p:spPr>
          <a:xfrm>
            <a:off x="6917449" y="4796935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3004565-8463-4287-9836-1B1340F1AFF8}"/>
              </a:ext>
            </a:extLst>
          </p:cNvPr>
          <p:cNvSpPr/>
          <p:nvPr/>
        </p:nvSpPr>
        <p:spPr>
          <a:xfrm>
            <a:off x="6974049" y="4949505"/>
            <a:ext cx="1347829" cy="360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1766E868-476E-4EDF-9B1C-26DC8F7C2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50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xmlns="" id="{95D1F982-5BCC-48A7-9D9D-B31858CC5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41" b="42989"/>
          <a:stretch/>
        </p:blipFill>
        <p:spPr>
          <a:xfrm>
            <a:off x="1835487" y="248307"/>
            <a:ext cx="8521026" cy="636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53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26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4DCB78-C63C-4276-B674-06BEC3C7BCD1}"/>
              </a:ext>
            </a:extLst>
          </p:cNvPr>
          <p:cNvSpPr/>
          <p:nvPr/>
        </p:nvSpPr>
        <p:spPr>
          <a:xfrm>
            <a:off x="6974050" y="4748169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869BF3-9A1B-4EAA-BA17-CCD59ED52E05}"/>
              </a:ext>
            </a:extLst>
          </p:cNvPr>
          <p:cNvSpPr/>
          <p:nvPr/>
        </p:nvSpPr>
        <p:spPr>
          <a:xfrm>
            <a:off x="7912094" y="5188943"/>
            <a:ext cx="1584244" cy="111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72099D1-2A4D-4FFF-98B8-ED4B603637FE}"/>
              </a:ext>
            </a:extLst>
          </p:cNvPr>
          <p:cNvSpPr/>
          <p:nvPr/>
        </p:nvSpPr>
        <p:spPr>
          <a:xfrm>
            <a:off x="2621561" y="1491326"/>
            <a:ext cx="2810469" cy="773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320AB2-A71A-46F5-AFCC-3977D8281866}"/>
              </a:ext>
            </a:extLst>
          </p:cNvPr>
          <p:cNvSpPr/>
          <p:nvPr/>
        </p:nvSpPr>
        <p:spPr>
          <a:xfrm>
            <a:off x="5012424" y="1931064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121C742-E625-4CDF-B165-0EED5E2EA93E}"/>
              </a:ext>
            </a:extLst>
          </p:cNvPr>
          <p:cNvSpPr/>
          <p:nvPr/>
        </p:nvSpPr>
        <p:spPr>
          <a:xfrm>
            <a:off x="7030651" y="4815281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7C6783-BF97-4B1D-A720-25EB6F481C2E}"/>
              </a:ext>
            </a:extLst>
          </p:cNvPr>
          <p:cNvSpPr/>
          <p:nvPr/>
        </p:nvSpPr>
        <p:spPr>
          <a:xfrm>
            <a:off x="3670184" y="1335968"/>
            <a:ext cx="2425815" cy="685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7E6A5AE-DFAB-4961-80DE-7BF2A1FBA176}"/>
              </a:ext>
            </a:extLst>
          </p:cNvPr>
          <p:cNvSpPr/>
          <p:nvPr/>
        </p:nvSpPr>
        <p:spPr>
          <a:xfrm>
            <a:off x="6917449" y="4796935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3004565-8463-4287-9836-1B1340F1AFF8}"/>
              </a:ext>
            </a:extLst>
          </p:cNvPr>
          <p:cNvSpPr/>
          <p:nvPr/>
        </p:nvSpPr>
        <p:spPr>
          <a:xfrm>
            <a:off x="6974049" y="4949505"/>
            <a:ext cx="1347829" cy="360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9BEF45C-EEDF-48B3-87D2-0BE76F4EAB10}"/>
              </a:ext>
            </a:extLst>
          </p:cNvPr>
          <p:cNvSpPr/>
          <p:nvPr/>
        </p:nvSpPr>
        <p:spPr>
          <a:xfrm>
            <a:off x="7021880" y="4772814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EDAD4DB-A327-40D5-AE91-50AACE9D03EB}"/>
              </a:ext>
            </a:extLst>
          </p:cNvPr>
          <p:cNvSpPr/>
          <p:nvPr/>
        </p:nvSpPr>
        <p:spPr>
          <a:xfrm>
            <a:off x="6289570" y="4253219"/>
            <a:ext cx="1154882" cy="528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BA4C65B-8C00-45ED-809A-0AA5E95B3412}"/>
              </a:ext>
            </a:extLst>
          </p:cNvPr>
          <p:cNvSpPr/>
          <p:nvPr/>
        </p:nvSpPr>
        <p:spPr>
          <a:xfrm>
            <a:off x="2161501" y="1484571"/>
            <a:ext cx="1685751" cy="1128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6380BAD5-C0A2-4E20-8626-D387CCA82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89" b="8188"/>
          <a:stretch/>
        </p:blipFill>
        <p:spPr>
          <a:xfrm>
            <a:off x="1482813" y="631310"/>
            <a:ext cx="4066958" cy="5211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5E11B6C-3B7F-43FC-A5E4-613C36A97F6A}"/>
              </a:ext>
            </a:extLst>
          </p:cNvPr>
          <p:cNvSpPr/>
          <p:nvPr/>
        </p:nvSpPr>
        <p:spPr>
          <a:xfrm>
            <a:off x="1482813" y="5348320"/>
            <a:ext cx="678688" cy="552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7C20EB8-9E44-4478-ACD0-8E091DF4CCFA}"/>
              </a:ext>
            </a:extLst>
          </p:cNvPr>
          <p:cNvSpPr/>
          <p:nvPr/>
        </p:nvSpPr>
        <p:spPr>
          <a:xfrm>
            <a:off x="1869987" y="5624633"/>
            <a:ext cx="678688" cy="252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394E405-3922-4AA8-A723-70BA28140942}"/>
              </a:ext>
            </a:extLst>
          </p:cNvPr>
          <p:cNvSpPr/>
          <p:nvPr/>
        </p:nvSpPr>
        <p:spPr>
          <a:xfrm>
            <a:off x="1569768" y="249505"/>
            <a:ext cx="1327357" cy="552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981A25F-F6B1-4B2D-A710-59343DE70BF8}"/>
              </a:ext>
            </a:extLst>
          </p:cNvPr>
          <p:cNvSpPr/>
          <p:nvPr/>
        </p:nvSpPr>
        <p:spPr>
          <a:xfrm>
            <a:off x="4525940" y="570708"/>
            <a:ext cx="678688" cy="145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EAC460C-E02C-48E3-8B02-D6FDFD6B2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64" r="6148"/>
          <a:stretch/>
        </p:blipFill>
        <p:spPr>
          <a:xfrm>
            <a:off x="6867011" y="477961"/>
            <a:ext cx="4782152" cy="5926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9FCC0A-DA2E-4E4C-A3D5-DDF8FFB8CED0}"/>
              </a:ext>
            </a:extLst>
          </p:cNvPr>
          <p:cNvSpPr txBox="1"/>
          <p:nvPr/>
        </p:nvSpPr>
        <p:spPr>
          <a:xfrm>
            <a:off x="117547" y="1737598"/>
            <a:ext cx="141379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</a:t>
            </a:r>
          </a:p>
          <a:p>
            <a:r>
              <a:rPr lang="en-US" dirty="0"/>
              <a:t>R-1</a:t>
            </a:r>
          </a:p>
          <a:p>
            <a:r>
              <a:rPr lang="en-US" dirty="0"/>
              <a:t>R-2</a:t>
            </a:r>
          </a:p>
          <a:p>
            <a:r>
              <a:rPr lang="en-US" dirty="0"/>
              <a:t>R-3</a:t>
            </a:r>
          </a:p>
          <a:p>
            <a:r>
              <a:rPr lang="en-US" dirty="0"/>
              <a:t>R-4</a:t>
            </a:r>
          </a:p>
          <a:p>
            <a:r>
              <a:rPr lang="en-US" dirty="0"/>
              <a:t>R-5</a:t>
            </a:r>
          </a:p>
          <a:p>
            <a:r>
              <a:rPr lang="en-US" dirty="0"/>
              <a:t>R-6</a:t>
            </a:r>
          </a:p>
          <a:p>
            <a:r>
              <a:rPr lang="en-US" dirty="0"/>
              <a:t>C-1</a:t>
            </a:r>
          </a:p>
          <a:p>
            <a:r>
              <a:rPr lang="en-US" dirty="0"/>
              <a:t>PD-R</a:t>
            </a:r>
          </a:p>
          <a:p>
            <a:r>
              <a:rPr lang="en-US" dirty="0"/>
              <a:t>PD-RC</a:t>
            </a:r>
          </a:p>
          <a:p>
            <a:r>
              <a:rPr lang="en-US" dirty="0"/>
              <a:t>PD-BC</a:t>
            </a:r>
          </a:p>
          <a:p>
            <a:r>
              <a:rPr lang="en-US" dirty="0"/>
              <a:t>PD-LC (A)</a:t>
            </a:r>
          </a:p>
          <a:p>
            <a:r>
              <a:rPr lang="en-US" dirty="0"/>
              <a:t>PD-LC (B)</a:t>
            </a:r>
          </a:p>
          <a:p>
            <a:r>
              <a:rPr lang="en-US" dirty="0"/>
              <a:t>PD-LC (C)</a:t>
            </a:r>
          </a:p>
          <a:p>
            <a:r>
              <a:rPr lang="en-US" dirty="0"/>
              <a:t>PD-MXD</a:t>
            </a:r>
          </a:p>
          <a:p>
            <a:r>
              <a:rPr lang="en-US" dirty="0"/>
              <a:t>PD-LS</a:t>
            </a:r>
          </a:p>
          <a:p>
            <a:r>
              <a:rPr lang="en-US" dirty="0"/>
              <a:t>PD-LI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8002FF83-4664-4B68-B1C1-45AB1C890065}"/>
              </a:ext>
            </a:extLst>
          </p:cNvPr>
          <p:cNvSpPr/>
          <p:nvPr/>
        </p:nvSpPr>
        <p:spPr>
          <a:xfrm>
            <a:off x="5818677" y="2613509"/>
            <a:ext cx="1108198" cy="671869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474211E-D42C-4AE0-8935-186FCDDA07A4}"/>
              </a:ext>
            </a:extLst>
          </p:cNvPr>
          <p:cNvSpPr txBox="1"/>
          <p:nvPr/>
        </p:nvSpPr>
        <p:spPr>
          <a:xfrm>
            <a:off x="9136752" y="3896281"/>
            <a:ext cx="27646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R-1</a:t>
            </a:r>
          </a:p>
          <a:p>
            <a:pPr algn="r"/>
            <a:r>
              <a:rPr lang="en-US" dirty="0"/>
              <a:t>R-2</a:t>
            </a:r>
          </a:p>
          <a:p>
            <a:pPr algn="r"/>
            <a:r>
              <a:rPr lang="en-US" dirty="0"/>
              <a:t>R-3</a:t>
            </a:r>
          </a:p>
          <a:p>
            <a:pPr algn="r"/>
            <a:r>
              <a:rPr lang="en-US" dirty="0"/>
              <a:t>R-4</a:t>
            </a:r>
          </a:p>
          <a:p>
            <a:pPr algn="r"/>
            <a:r>
              <a:rPr lang="en-US" dirty="0"/>
              <a:t>LC</a:t>
            </a:r>
          </a:p>
          <a:p>
            <a:pPr algn="r"/>
            <a:r>
              <a:rPr lang="en-US" dirty="0"/>
              <a:t>GC</a:t>
            </a:r>
          </a:p>
          <a:p>
            <a:pPr algn="r"/>
            <a:r>
              <a:rPr lang="en-US" dirty="0"/>
              <a:t>PO</a:t>
            </a:r>
          </a:p>
          <a:p>
            <a:pPr algn="r"/>
            <a:r>
              <a:rPr lang="en-US" dirty="0"/>
              <a:t>LI</a:t>
            </a:r>
          </a:p>
          <a:p>
            <a:pPr algn="r"/>
            <a:r>
              <a:rPr lang="en-US" dirty="0"/>
              <a:t>POS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7DAB05D-80F6-4D99-A578-4DDB0FD9A5F7}"/>
              </a:ext>
            </a:extLst>
          </p:cNvPr>
          <p:cNvSpPr txBox="1"/>
          <p:nvPr/>
        </p:nvSpPr>
        <p:spPr>
          <a:xfrm>
            <a:off x="6167306" y="180955"/>
            <a:ext cx="51216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  <a:latin typeface="Gotham" pitchFamily="50" charset="0"/>
              </a:rPr>
              <a:t>Proposed Zoning Districts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otham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F1D18C7-FDE2-4DBA-BBB2-5DC7BCEA4F5F}"/>
              </a:ext>
            </a:extLst>
          </p:cNvPr>
          <p:cNvSpPr txBox="1"/>
          <p:nvPr/>
        </p:nvSpPr>
        <p:spPr>
          <a:xfrm>
            <a:off x="1089361" y="180955"/>
            <a:ext cx="51216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  <a:latin typeface="Gotham" pitchFamily="50" charset="0"/>
              </a:rPr>
              <a:t>Current Zoning Districts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otha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474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xmlns="" id="{B45962AF-D312-462E-BAF6-253DD34EB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5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8F4EB2-7D37-4A1B-8F67-5AE060B75683}"/>
              </a:ext>
            </a:extLst>
          </p:cNvPr>
          <p:cNvSpPr txBox="1"/>
          <p:nvPr/>
        </p:nvSpPr>
        <p:spPr>
          <a:xfrm>
            <a:off x="674698" y="4259912"/>
            <a:ext cx="10010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i="1" dirty="0">
                <a:solidFill>
                  <a:srgbClr val="92D050"/>
                </a:solidFill>
              </a:rPr>
              <a:t>DISCUSSION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3DA6F5-0DAC-45B4-8CC8-7CBF4664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28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008A9C-4557-42C4-B370-EA920F44D1FE}"/>
              </a:ext>
            </a:extLst>
          </p:cNvPr>
          <p:cNvSpPr/>
          <p:nvPr/>
        </p:nvSpPr>
        <p:spPr>
          <a:xfrm>
            <a:off x="0" y="5499400"/>
            <a:ext cx="12192000" cy="13585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17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29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F54523-5FC0-487B-8596-E9713C437755}"/>
              </a:ext>
            </a:extLst>
          </p:cNvPr>
          <p:cNvSpPr txBox="1"/>
          <p:nvPr/>
        </p:nvSpPr>
        <p:spPr>
          <a:xfrm>
            <a:off x="310393" y="369116"/>
            <a:ext cx="52993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  <a:latin typeface="Gotham" pitchFamily="50" charset="0"/>
              </a:rPr>
              <a:t>Proposed District Standards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otham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EF2DCE1-DE6C-4D0B-BAD9-A65D75C5A4F4}"/>
              </a:ext>
            </a:extLst>
          </p:cNvPr>
          <p:cNvSpPr/>
          <p:nvPr/>
        </p:nvSpPr>
        <p:spPr>
          <a:xfrm>
            <a:off x="6858000" y="4918174"/>
            <a:ext cx="1306286" cy="441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F9FC4E99-8174-469B-99A4-166EA47D8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87131"/>
              </p:ext>
            </p:extLst>
          </p:nvPr>
        </p:nvGraphicFramePr>
        <p:xfrm>
          <a:off x="362590" y="1046228"/>
          <a:ext cx="11507430" cy="3793289"/>
        </p:xfrm>
        <a:graphic>
          <a:graphicData uri="http://schemas.openxmlformats.org/drawingml/2006/table">
            <a:tbl>
              <a:tblPr/>
              <a:tblGrid>
                <a:gridCol w="1008637">
                  <a:extLst>
                    <a:ext uri="{9D8B030D-6E8A-4147-A177-3AD203B41FA5}">
                      <a16:colId xmlns:a16="http://schemas.microsoft.com/office/drawing/2014/main" xmlns="" val="2297266350"/>
                    </a:ext>
                  </a:extLst>
                </a:gridCol>
                <a:gridCol w="1008637">
                  <a:extLst>
                    <a:ext uri="{9D8B030D-6E8A-4147-A177-3AD203B41FA5}">
                      <a16:colId xmlns:a16="http://schemas.microsoft.com/office/drawing/2014/main" xmlns="" val="1423743381"/>
                    </a:ext>
                  </a:extLst>
                </a:gridCol>
                <a:gridCol w="1008637">
                  <a:extLst>
                    <a:ext uri="{9D8B030D-6E8A-4147-A177-3AD203B41FA5}">
                      <a16:colId xmlns:a16="http://schemas.microsoft.com/office/drawing/2014/main" xmlns="" val="1778008649"/>
                    </a:ext>
                  </a:extLst>
                </a:gridCol>
                <a:gridCol w="1008637">
                  <a:extLst>
                    <a:ext uri="{9D8B030D-6E8A-4147-A177-3AD203B41FA5}">
                      <a16:colId xmlns:a16="http://schemas.microsoft.com/office/drawing/2014/main" xmlns="" val="1718162885"/>
                    </a:ext>
                  </a:extLst>
                </a:gridCol>
                <a:gridCol w="1008637">
                  <a:extLst>
                    <a:ext uri="{9D8B030D-6E8A-4147-A177-3AD203B41FA5}">
                      <a16:colId xmlns:a16="http://schemas.microsoft.com/office/drawing/2014/main" xmlns="" val="133572786"/>
                    </a:ext>
                  </a:extLst>
                </a:gridCol>
                <a:gridCol w="1147606">
                  <a:extLst>
                    <a:ext uri="{9D8B030D-6E8A-4147-A177-3AD203B41FA5}">
                      <a16:colId xmlns:a16="http://schemas.microsoft.com/office/drawing/2014/main" xmlns="" val="1635553077"/>
                    </a:ext>
                  </a:extLst>
                </a:gridCol>
                <a:gridCol w="1008637">
                  <a:extLst>
                    <a:ext uri="{9D8B030D-6E8A-4147-A177-3AD203B41FA5}">
                      <a16:colId xmlns:a16="http://schemas.microsoft.com/office/drawing/2014/main" xmlns="" val="2193470145"/>
                    </a:ext>
                  </a:extLst>
                </a:gridCol>
                <a:gridCol w="1008637">
                  <a:extLst>
                    <a:ext uri="{9D8B030D-6E8A-4147-A177-3AD203B41FA5}">
                      <a16:colId xmlns:a16="http://schemas.microsoft.com/office/drawing/2014/main" xmlns="" val="414691285"/>
                    </a:ext>
                  </a:extLst>
                </a:gridCol>
                <a:gridCol w="1237261">
                  <a:extLst>
                    <a:ext uri="{9D8B030D-6E8A-4147-A177-3AD203B41FA5}">
                      <a16:colId xmlns:a16="http://schemas.microsoft.com/office/drawing/2014/main" xmlns="" val="3530230729"/>
                    </a:ext>
                  </a:extLst>
                </a:gridCol>
                <a:gridCol w="1201400">
                  <a:extLst>
                    <a:ext uri="{9D8B030D-6E8A-4147-A177-3AD203B41FA5}">
                      <a16:colId xmlns:a16="http://schemas.microsoft.com/office/drawing/2014/main" xmlns="" val="1469763481"/>
                    </a:ext>
                  </a:extLst>
                </a:gridCol>
                <a:gridCol w="860704">
                  <a:extLst>
                    <a:ext uri="{9D8B030D-6E8A-4147-A177-3AD203B41FA5}">
                      <a16:colId xmlns:a16="http://schemas.microsoft.com/office/drawing/2014/main" xmlns="" val="3606743855"/>
                    </a:ext>
                  </a:extLst>
                </a:gridCol>
              </a:tblGrid>
              <a:tr h="1038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DISTRICT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LOT AREA (</a:t>
                      </a:r>
                      <a:r>
                        <a:rPr lang="en-US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sq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/ft)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LOT WIDTH (ft)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FRONT (ft)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INTERIOR SIDE (ft)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SIDE ADJACENT TO STREET (ft)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REAR (ft)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PRIMARY USE COVERAGE (%)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IMPERVIOUS SURFACE COVERAGE (%)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LOT COVERAGE (%)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HEIGHT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9287905"/>
                  </a:ext>
                </a:extLst>
              </a:tr>
              <a:tr h="269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POS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275824"/>
                  </a:ext>
                </a:extLst>
              </a:tr>
              <a:tr h="269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R-1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43,560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1677128"/>
                  </a:ext>
                </a:extLst>
              </a:tr>
              <a:tr h="269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R-2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15,000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2375008"/>
                  </a:ext>
                </a:extLst>
              </a:tr>
              <a:tr h="269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R-3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7,500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305366"/>
                  </a:ext>
                </a:extLst>
              </a:tr>
              <a:tr h="269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R-4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728141"/>
                  </a:ext>
                </a:extLst>
              </a:tr>
              <a:tr h="269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10,000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(a)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(a)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 (a)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7378283"/>
                  </a:ext>
                </a:extLst>
              </a:tr>
              <a:tr h="269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GC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20,000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(a)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(a)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(a)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7507718"/>
                  </a:ext>
                </a:extLst>
              </a:tr>
              <a:tr h="269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40,000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(a)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(a)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(a)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4369886"/>
                  </a:ext>
                </a:extLst>
              </a:tr>
              <a:tr h="269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100,000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(a)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 (a)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(a)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13485" marR="13485" marT="13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5081883"/>
                  </a:ext>
                </a:extLst>
              </a:tr>
              <a:tr h="269705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a) If setback is adjacent to a residential district, then same as residential district. </a:t>
                      </a:r>
                    </a:p>
                  </a:txBody>
                  <a:tcPr marL="129459" marR="129459" marT="64729" marB="6472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379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2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FF0570-7B98-4993-9422-9EF5E4DDEBB7}"/>
              </a:ext>
            </a:extLst>
          </p:cNvPr>
          <p:cNvSpPr txBox="1"/>
          <p:nvPr/>
        </p:nvSpPr>
        <p:spPr>
          <a:xfrm>
            <a:off x="2005263" y="521066"/>
            <a:ext cx="818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i="1" dirty="0">
                <a:solidFill>
                  <a:srgbClr val="92D050"/>
                </a:solidFill>
              </a:rPr>
              <a:t>ZONING UPDATE PROCESS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9193F808-E1DA-4026-9DA3-22F4AE01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3</a:t>
            </a:fld>
            <a:endParaRPr lang="en-US" dirty="0">
              <a:latin typeface="Gotham" pitchFamily="50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A32E1382-ECD6-4011-8E1A-569DD9BF71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5701173"/>
              </p:ext>
            </p:extLst>
          </p:nvPr>
        </p:nvGraphicFramePr>
        <p:xfrm>
          <a:off x="271379" y="-370390"/>
          <a:ext cx="11920621" cy="795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6553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3DA6F5-0DAC-45B4-8CC8-7CBF4664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30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8991AA-AD96-4A45-B020-49957A7ABB93}"/>
              </a:ext>
            </a:extLst>
          </p:cNvPr>
          <p:cNvSpPr txBox="1"/>
          <p:nvPr/>
        </p:nvSpPr>
        <p:spPr>
          <a:xfrm>
            <a:off x="488475" y="338868"/>
            <a:ext cx="8253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i="1" dirty="0">
                <a:solidFill>
                  <a:srgbClr val="92D050"/>
                </a:solidFill>
              </a:rPr>
              <a:t>Why are changes being proposed?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53A369-1069-4B6C-BEBD-AB477A987D48}"/>
              </a:ext>
            </a:extLst>
          </p:cNvPr>
          <p:cNvSpPr txBox="1"/>
          <p:nvPr/>
        </p:nvSpPr>
        <p:spPr>
          <a:xfrm>
            <a:off x="681784" y="1428965"/>
            <a:ext cx="883270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Establish underlying zoning for Planned Development Districts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Eliminate non-conformities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Gotham Book" pitchFamily="50" charset="0"/>
            </a:endParaRPr>
          </a:p>
          <a:p>
            <a:endParaRPr lang="en-US" sz="3200" dirty="0">
              <a:latin typeface="Gotham" pitchFamily="50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AF211A27-6C0C-42DE-AD2B-1CC426C78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464397"/>
              </p:ext>
            </p:extLst>
          </p:nvPr>
        </p:nvGraphicFramePr>
        <p:xfrm>
          <a:off x="681784" y="3429000"/>
          <a:ext cx="10515601" cy="1522955"/>
        </p:xfrm>
        <a:graphic>
          <a:graphicData uri="http://schemas.openxmlformats.org/drawingml/2006/table">
            <a:tbl>
              <a:tblPr/>
              <a:tblGrid>
                <a:gridCol w="4206240">
                  <a:extLst>
                    <a:ext uri="{9D8B030D-6E8A-4147-A177-3AD203B41FA5}">
                      <a16:colId xmlns:a16="http://schemas.microsoft.com/office/drawing/2014/main" xmlns="" val="3062195244"/>
                    </a:ext>
                  </a:extLst>
                </a:gridCol>
                <a:gridCol w="1478193">
                  <a:extLst>
                    <a:ext uri="{9D8B030D-6E8A-4147-A177-3AD203B41FA5}">
                      <a16:colId xmlns:a16="http://schemas.microsoft.com/office/drawing/2014/main" xmlns="" val="1135981155"/>
                    </a:ext>
                  </a:extLst>
                </a:gridCol>
                <a:gridCol w="2415584">
                  <a:extLst>
                    <a:ext uri="{9D8B030D-6E8A-4147-A177-3AD203B41FA5}">
                      <a16:colId xmlns:a16="http://schemas.microsoft.com/office/drawing/2014/main" xmlns="" val="91920638"/>
                    </a:ext>
                  </a:extLst>
                </a:gridCol>
                <a:gridCol w="2415584">
                  <a:extLst>
                    <a:ext uri="{9D8B030D-6E8A-4147-A177-3AD203B41FA5}">
                      <a16:colId xmlns:a16="http://schemas.microsoft.com/office/drawing/2014/main" xmlns="" val="891835207"/>
                    </a:ext>
                  </a:extLst>
                </a:gridCol>
              </a:tblGrid>
              <a:tr h="90133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009" marR="6009" marT="60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i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Total # Lots</a:t>
                      </a:r>
                    </a:p>
                  </a:txBody>
                  <a:tcPr marL="6009" marR="6009" marT="60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i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# Nonconforming Lots</a:t>
                      </a:r>
                    </a:p>
                  </a:txBody>
                  <a:tcPr marL="6009" marR="6009" marT="60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i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% Nonconforming Lots</a:t>
                      </a:r>
                    </a:p>
                  </a:txBody>
                  <a:tcPr marL="6009" marR="6009" marT="60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6718917"/>
                  </a:ext>
                </a:extLst>
              </a:tr>
              <a:tr h="30885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1" i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Existing Residential Parcels</a:t>
                      </a:r>
                    </a:p>
                  </a:txBody>
                  <a:tcPr marL="6009" marR="6009" marT="60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3,181</a:t>
                      </a:r>
                    </a:p>
                  </a:txBody>
                  <a:tcPr marL="6009" marR="6009" marT="60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829</a:t>
                      </a:r>
                    </a:p>
                  </a:txBody>
                  <a:tcPr marL="6009" marR="6009" marT="60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26%</a:t>
                      </a:r>
                    </a:p>
                  </a:txBody>
                  <a:tcPr marL="6009" marR="6009" marT="60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0405458"/>
                  </a:ext>
                </a:extLst>
              </a:tr>
              <a:tr h="30885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1" i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Proposed Residential Parcels</a:t>
                      </a:r>
                    </a:p>
                  </a:txBody>
                  <a:tcPr marL="6009" marR="6009" marT="60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3,827</a:t>
                      </a:r>
                    </a:p>
                  </a:txBody>
                  <a:tcPr marL="6009" marR="6009" marT="60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639</a:t>
                      </a:r>
                    </a:p>
                  </a:txBody>
                  <a:tcPr marL="6009" marR="6009" marT="60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17%</a:t>
                      </a:r>
                    </a:p>
                  </a:txBody>
                  <a:tcPr marL="6009" marR="6009" marT="60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59553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394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8F4EB2-7D37-4A1B-8F67-5AE060B75683}"/>
              </a:ext>
            </a:extLst>
          </p:cNvPr>
          <p:cNvSpPr txBox="1"/>
          <p:nvPr/>
        </p:nvSpPr>
        <p:spPr>
          <a:xfrm>
            <a:off x="914395" y="4255942"/>
            <a:ext cx="111653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i="1" dirty="0">
                <a:solidFill>
                  <a:srgbClr val="92D050"/>
                </a:solidFill>
              </a:rPr>
              <a:t>ZONING MAP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3DA6F5-0DAC-45B4-8CC8-7CBF4664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4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C38022A-114F-46C5-B55E-33729C54E85D}"/>
              </a:ext>
            </a:extLst>
          </p:cNvPr>
          <p:cNvSpPr/>
          <p:nvPr/>
        </p:nvSpPr>
        <p:spPr>
          <a:xfrm>
            <a:off x="0" y="5499400"/>
            <a:ext cx="12192000" cy="13585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20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3DA6F5-0DAC-45B4-8CC8-7CBF4664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5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8991AA-AD96-4A45-B020-49957A7ABB93}"/>
              </a:ext>
            </a:extLst>
          </p:cNvPr>
          <p:cNvSpPr txBox="1"/>
          <p:nvPr/>
        </p:nvSpPr>
        <p:spPr>
          <a:xfrm>
            <a:off x="488475" y="338868"/>
            <a:ext cx="7672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i="1" dirty="0">
                <a:solidFill>
                  <a:srgbClr val="92D050"/>
                </a:solidFill>
              </a:rPr>
              <a:t>Current Zoning Districts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53A369-1069-4B6C-BEBD-AB477A987D48}"/>
              </a:ext>
            </a:extLst>
          </p:cNvPr>
          <p:cNvSpPr txBox="1"/>
          <p:nvPr/>
        </p:nvSpPr>
        <p:spPr>
          <a:xfrm>
            <a:off x="681784" y="1287244"/>
            <a:ext cx="883270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NU – Nonurban District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R-1 – Single Family Residential District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R-2 – Single Family Residential District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R-3 – Single Family Residential District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R-4 – Single Family Residential District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R-5 – Single Family Residential District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R-6 – Single Family Residential District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C-1 – Commercial District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PD – Planned Development Districts </a:t>
            </a:r>
          </a:p>
          <a:p>
            <a:pPr lvl="1"/>
            <a:endParaRPr lang="en-US" dirty="0">
              <a:latin typeface="Gotham Book" pitchFamily="50" charset="0"/>
            </a:endParaRPr>
          </a:p>
          <a:p>
            <a:endParaRPr lang="en-US" sz="3200" dirty="0">
              <a:latin typeface="Gotha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4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3DA6F5-0DAC-45B4-8CC8-7CBF4664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6</a:t>
            </a:fld>
            <a:endParaRPr lang="en-US" dirty="0">
              <a:latin typeface="Gotham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8991AA-AD96-4A45-B020-49957A7ABB93}"/>
              </a:ext>
            </a:extLst>
          </p:cNvPr>
          <p:cNvSpPr txBox="1"/>
          <p:nvPr/>
        </p:nvSpPr>
        <p:spPr>
          <a:xfrm>
            <a:off x="488474" y="338868"/>
            <a:ext cx="10009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i="1" dirty="0">
                <a:solidFill>
                  <a:srgbClr val="92D050"/>
                </a:solidFill>
              </a:rPr>
              <a:t>Current Planned Development Districts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53A369-1069-4B6C-BEBD-AB477A987D48}"/>
              </a:ext>
            </a:extLst>
          </p:cNvPr>
          <p:cNvSpPr txBox="1"/>
          <p:nvPr/>
        </p:nvSpPr>
        <p:spPr>
          <a:xfrm>
            <a:off x="675997" y="1275473"/>
            <a:ext cx="883270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PD – Planned Development Districts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PD-R – Residential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PD-RC – Residential/Cluster Homes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PD-BC – Business Commercial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PD-LC (A) – Limited Commercial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PD-LC (B) – Limited Commercial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PD-LC (C) – Limited Commercial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PD-MXD – Mixed Use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PD-LS – Lifestyle 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PD-LI – Light Industrial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Gotham Book" pitchFamily="50" charset="0"/>
            </a:endParaRPr>
          </a:p>
          <a:p>
            <a:endParaRPr lang="en-US" sz="3200" dirty="0">
              <a:latin typeface="Gotha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6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3DA6F5-0DAC-45B4-8CC8-7CBF4664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7</a:t>
            </a:fld>
            <a:endParaRPr lang="en-US" dirty="0">
              <a:latin typeface="Gotham" pitchFamily="50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8CB7C81-D1AA-44E6-8FAD-AC94593E8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578165"/>
              </p:ext>
            </p:extLst>
          </p:nvPr>
        </p:nvGraphicFramePr>
        <p:xfrm>
          <a:off x="317596" y="1414566"/>
          <a:ext cx="11556807" cy="4028868"/>
        </p:xfrm>
        <a:graphic>
          <a:graphicData uri="http://schemas.openxmlformats.org/drawingml/2006/table">
            <a:tbl>
              <a:tblPr/>
              <a:tblGrid>
                <a:gridCol w="1699349">
                  <a:extLst>
                    <a:ext uri="{9D8B030D-6E8A-4147-A177-3AD203B41FA5}">
                      <a16:colId xmlns:a16="http://schemas.microsoft.com/office/drawing/2014/main" xmlns="" val="2490135829"/>
                    </a:ext>
                  </a:extLst>
                </a:gridCol>
                <a:gridCol w="3718865">
                  <a:extLst>
                    <a:ext uri="{9D8B030D-6E8A-4147-A177-3AD203B41FA5}">
                      <a16:colId xmlns:a16="http://schemas.microsoft.com/office/drawing/2014/main" xmlns="" val="239002204"/>
                    </a:ext>
                  </a:extLst>
                </a:gridCol>
                <a:gridCol w="1606995">
                  <a:extLst>
                    <a:ext uri="{9D8B030D-6E8A-4147-A177-3AD203B41FA5}">
                      <a16:colId xmlns:a16="http://schemas.microsoft.com/office/drawing/2014/main" xmlns="" val="1599026390"/>
                    </a:ext>
                  </a:extLst>
                </a:gridCol>
                <a:gridCol w="2216542">
                  <a:extLst>
                    <a:ext uri="{9D8B030D-6E8A-4147-A177-3AD203B41FA5}">
                      <a16:colId xmlns:a16="http://schemas.microsoft.com/office/drawing/2014/main" xmlns="" val="4124409011"/>
                    </a:ext>
                  </a:extLst>
                </a:gridCol>
                <a:gridCol w="2315056">
                  <a:extLst>
                    <a:ext uri="{9D8B030D-6E8A-4147-A177-3AD203B41FA5}">
                      <a16:colId xmlns:a16="http://schemas.microsoft.com/office/drawing/2014/main" xmlns="" val="2488117214"/>
                    </a:ext>
                  </a:extLst>
                </a:gridCol>
              </a:tblGrid>
              <a:tr h="1071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EXISTING DISTRICT</a:t>
                      </a:r>
                    </a:p>
                  </a:txBody>
                  <a:tcPr marL="18481" marR="18481" marT="18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EXISTING MINIMUM LOT AREA (</a:t>
                      </a:r>
                      <a:r>
                        <a:rPr lang="en-US" sz="2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sq</a:t>
                      </a: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/ft)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TOTAL # LOTS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# NON- CONFORMING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% NON- CONFORMING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134511"/>
                  </a:ext>
                </a:extLst>
              </a:tr>
              <a:tr h="36962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NU</a:t>
                      </a:r>
                    </a:p>
                  </a:txBody>
                  <a:tcPr marL="18481" marR="18481" marT="18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130,680 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70%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3195248"/>
                  </a:ext>
                </a:extLst>
              </a:tr>
              <a:tr h="36962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R-1</a:t>
                      </a:r>
                    </a:p>
                  </a:txBody>
                  <a:tcPr marL="18481" marR="18481" marT="18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43,560 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1,047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494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47%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5307230"/>
                  </a:ext>
                </a:extLst>
              </a:tr>
              <a:tr h="36962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R-2</a:t>
                      </a:r>
                    </a:p>
                  </a:txBody>
                  <a:tcPr marL="18481" marR="18481" marT="18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20,000 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28%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8970625"/>
                  </a:ext>
                </a:extLst>
              </a:tr>
              <a:tr h="36962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R-3</a:t>
                      </a:r>
                    </a:p>
                  </a:txBody>
                  <a:tcPr marL="18481" marR="18481" marT="18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15,000 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562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7812793"/>
                  </a:ext>
                </a:extLst>
              </a:tr>
              <a:tr h="36962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R-4</a:t>
                      </a:r>
                    </a:p>
                  </a:txBody>
                  <a:tcPr marL="18481" marR="18481" marT="18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10,000 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539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9%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8594325"/>
                  </a:ext>
                </a:extLst>
              </a:tr>
              <a:tr h="36962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R-5</a:t>
                      </a:r>
                    </a:p>
                  </a:txBody>
                  <a:tcPr marL="18481" marR="18481" marT="18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7,500 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96014012"/>
                  </a:ext>
                </a:extLst>
              </a:tr>
              <a:tr h="36962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R-6</a:t>
                      </a:r>
                    </a:p>
                  </a:txBody>
                  <a:tcPr marL="18481" marR="18481" marT="18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5,000 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331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4716959"/>
                  </a:ext>
                </a:extLst>
              </a:tr>
              <a:tr h="36962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C1</a:t>
                      </a:r>
                    </a:p>
                  </a:txBody>
                  <a:tcPr marL="18481" marR="18481" marT="18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20,000 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18481" marR="18481" marT="1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2790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7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FF0570-7B98-4993-9422-9EF5E4DDEBB7}"/>
              </a:ext>
            </a:extLst>
          </p:cNvPr>
          <p:cNvSpPr txBox="1"/>
          <p:nvPr/>
        </p:nvSpPr>
        <p:spPr>
          <a:xfrm>
            <a:off x="1" y="415358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i="1" dirty="0">
                <a:solidFill>
                  <a:srgbClr val="92D050"/>
                </a:solidFill>
              </a:rPr>
              <a:t>Residential District Changes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8</a:t>
            </a:fld>
            <a:endParaRPr lang="en-US" dirty="0">
              <a:latin typeface="Gotham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69F424-79C8-436D-8193-CD979262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303" y="1932053"/>
            <a:ext cx="3549921" cy="3544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B38AC1-CE1F-47CB-B489-7B49C0609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777" y="1932053"/>
            <a:ext cx="3973645" cy="295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5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528759-E640-422C-8DA3-13C88098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Gotham" pitchFamily="50" charset="0"/>
              </a:rPr>
              <a:pPr/>
              <a:t>9</a:t>
            </a:fld>
            <a:endParaRPr lang="en-US" dirty="0">
              <a:latin typeface="Gotham" pitchFamily="50" charset="0"/>
            </a:endParaRP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DBD3C737-DEEF-420C-ACF0-B030432F9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23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1046</TotalTime>
  <Words>821</Words>
  <Application>Microsoft Office PowerPoint</Application>
  <PresentationFormat>Custom</PresentationFormat>
  <Paragraphs>355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Gotham Book</vt:lpstr>
      <vt:lpstr>Calibri</vt:lpstr>
      <vt:lpstr>Calibri Light</vt:lpstr>
      <vt:lpstr>Gotham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Wells</dc:creator>
  <cp:lastModifiedBy>Auditorium</cp:lastModifiedBy>
  <cp:revision>72</cp:revision>
  <dcterms:created xsi:type="dcterms:W3CDTF">2018-09-05T19:06:08Z</dcterms:created>
  <dcterms:modified xsi:type="dcterms:W3CDTF">2019-09-25T23:54:50Z</dcterms:modified>
</cp:coreProperties>
</file>